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</p:sldIdLst>
  <p:sldSz cx="12193588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57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4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5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15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8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69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70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18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23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24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25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7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8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79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80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0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8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2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3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4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5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6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6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3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7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8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89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90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12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16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17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3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1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8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9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41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3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4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5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6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68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7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7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79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3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8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8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0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9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4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5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59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8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9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00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01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02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23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2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2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34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36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37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38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4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4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4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45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4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49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0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5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3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4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5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6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57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78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8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8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89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91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93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9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97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699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0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4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5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09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10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11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12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33" name="PlaceHolder 2"/>
          <p:cNvSpPr>
            <a:spLocks noGrp="1"/>
          </p:cNvSpPr>
          <p:nvPr>
            <p:ph type="subTitle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35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3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3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PlaceHolder 1"/>
          <p:cNvSpPr>
            <a:spLocks noGrp="1"/>
          </p:cNvSpPr>
          <p:nvPr>
            <p:ph type="subTitle"/>
          </p:nvPr>
        </p:nvSpPr>
        <p:spPr>
          <a:xfrm>
            <a:off x="677520" y="609120"/>
            <a:ext cx="8596440" cy="6123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4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44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47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48" name="PlaceHolder 4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50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51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52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54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 type="body"/>
          </p:nvPr>
        </p:nvSpPr>
        <p:spPr>
          <a:xfrm>
            <a:off x="677520" y="4187880"/>
            <a:ext cx="859644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5082480" y="216036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7752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0" name="PlaceHolder 5"/>
          <p:cNvSpPr>
            <a:spLocks noGrp="1"/>
          </p:cNvSpPr>
          <p:nvPr>
            <p:ph type="body"/>
          </p:nvPr>
        </p:nvSpPr>
        <p:spPr>
          <a:xfrm>
            <a:off x="5082480" y="4187880"/>
            <a:ext cx="419472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PlaceHolder 1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62" name="PlaceHolder 2"/>
          <p:cNvSpPr>
            <a:spLocks noGrp="1"/>
          </p:cNvSpPr>
          <p:nvPr>
            <p:ph type="body"/>
          </p:nvPr>
        </p:nvSpPr>
        <p:spPr>
          <a:xfrm>
            <a:off x="67752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3" name="PlaceHolder 3"/>
          <p:cNvSpPr>
            <a:spLocks noGrp="1"/>
          </p:cNvSpPr>
          <p:nvPr>
            <p:ph type="body"/>
          </p:nvPr>
        </p:nvSpPr>
        <p:spPr>
          <a:xfrm>
            <a:off x="358380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4" name="PlaceHolder 4"/>
          <p:cNvSpPr>
            <a:spLocks noGrp="1"/>
          </p:cNvSpPr>
          <p:nvPr>
            <p:ph type="body"/>
          </p:nvPr>
        </p:nvSpPr>
        <p:spPr>
          <a:xfrm>
            <a:off x="6490440" y="216036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5" name="PlaceHolder 5"/>
          <p:cNvSpPr>
            <a:spLocks noGrp="1"/>
          </p:cNvSpPr>
          <p:nvPr>
            <p:ph type="body"/>
          </p:nvPr>
        </p:nvSpPr>
        <p:spPr>
          <a:xfrm>
            <a:off x="67752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6" name="PlaceHolder 6"/>
          <p:cNvSpPr>
            <a:spLocks noGrp="1"/>
          </p:cNvSpPr>
          <p:nvPr>
            <p:ph type="body"/>
          </p:nvPr>
        </p:nvSpPr>
        <p:spPr>
          <a:xfrm>
            <a:off x="358380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7" name="PlaceHolder 7"/>
          <p:cNvSpPr>
            <a:spLocks noGrp="1"/>
          </p:cNvSpPr>
          <p:nvPr>
            <p:ph type="body"/>
          </p:nvPr>
        </p:nvSpPr>
        <p:spPr>
          <a:xfrm>
            <a:off x="6490440" y="4187880"/>
            <a:ext cx="2767680" cy="18511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19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12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13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31D8255-C807-450B-B748-C8CC43C81EF1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14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DBEDD9B-B308-4CAD-BAA3-009DE77ADBC4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  <p:pic>
        <p:nvPicPr>
          <p:cNvPr id="16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17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1"/>
          <p:cNvGrpSpPr/>
          <p:nvPr/>
        </p:nvGrpSpPr>
        <p:grpSpPr>
          <a:xfrm>
            <a:off x="-360" y="-7920"/>
            <a:ext cx="12192480" cy="6865920"/>
            <a:chOff x="-360" y="-7920"/>
            <a:chExt cx="12192480" cy="6865920"/>
          </a:xfrm>
        </p:grpSpPr>
        <p:sp>
          <p:nvSpPr>
            <p:cNvPr id="55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CustomShape 11"/>
            <p:cNvSpPr/>
            <p:nvPr/>
          </p:nvSpPr>
          <p:spPr>
            <a:xfrm rot="10800000">
              <a:off x="0" y="-360"/>
              <a:ext cx="842760" cy="5666040"/>
            </a:xfrm>
            <a:custGeom>
              <a:avLst/>
              <a:gdLst/>
              <a:ahLst/>
              <a:cxnLst/>
              <a:rect l="0" t="0" r="r" b="b"/>
              <a:pathLst>
                <a:path w="2343" h="15741">
                  <a:moveTo>
                    <a:pt x="2342" y="0"/>
                  </a:moveTo>
                  <a:lnTo>
                    <a:pt x="2342" y="15740"/>
                  </a:lnTo>
                  <a:lnTo>
                    <a:pt x="0" y="15740"/>
                  </a:lnTo>
                  <a:lnTo>
                    <a:pt x="2342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65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66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67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A813EDF-0225-4155-8B7D-3FD4D18AF130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68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53707DA-6DCF-495D-9EDC-AF6949149A59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107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2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3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17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120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121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122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AAF3B66-1DC0-4E23-860D-B64FBD91858A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123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8BBBE9F-F71F-4CFB-930E-55B5098ED8CA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162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3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4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1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172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173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175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176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177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160152-C512-45D4-A617-4D4F1BA8D6BD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178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E356119-E863-48A7-8688-15B46E4D2961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217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8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2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3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27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230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231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232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3BBB22D-9332-4002-B98A-435DF5A1944A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33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83CEB33-E054-405F-A0E2-289A963A52C5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272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7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8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9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0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1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82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283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284" name="Picture 8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285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286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287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FA5775F-F9C4-4827-979B-E9F0C41CDDC6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288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AD518EF-07E1-413A-A21A-337FC802F21E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327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8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9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0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1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2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3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4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5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6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337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338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339" name="Picture 29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340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341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342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0094C91-53F3-4B6B-A252-060A27963A1E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343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7B211B1-0416-448A-9879-85F09F5D276A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382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3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4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5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6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7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8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9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0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1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392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393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394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395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396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397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B47698F-EA83-48FC-99DE-D5E1524B047F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398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9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3197E9C-C5C3-4219-B83D-8A16BD60BBA3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437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8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9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0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1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2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3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4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5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6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447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448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449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450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451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452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B4C011B-7D61-4FE6-A7F0-900D85049D0B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453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4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65F87E-F995-4774-81D6-D978DF7A820C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492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3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4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5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6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7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8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9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0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1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02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503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sp>
        <p:nvSpPr>
          <p:cNvPr id="504" name="CustomShape 12"/>
          <p:cNvSpPr/>
          <p:nvPr/>
        </p:nvSpPr>
        <p:spPr>
          <a:xfrm>
            <a:off x="541440" y="790560"/>
            <a:ext cx="609480" cy="58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8000" b="0" strike="noStrike" spc="-1">
                <a:solidFill>
                  <a:srgbClr val="C0E474"/>
                </a:solidFill>
                <a:latin typeface="Arial"/>
              </a:rPr>
              <a:t>“</a:t>
            </a:r>
            <a:endParaRPr lang="en-US" sz="8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5" name="CustomShape 13"/>
          <p:cNvSpPr/>
          <p:nvPr/>
        </p:nvSpPr>
        <p:spPr>
          <a:xfrm>
            <a:off x="8893080" y="2886120"/>
            <a:ext cx="609840" cy="585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8000" b="0" strike="noStrike" spc="-1">
                <a:solidFill>
                  <a:srgbClr val="C0E474"/>
                </a:solidFill>
                <a:latin typeface="Arial"/>
              </a:rPr>
              <a:t>”</a:t>
            </a:r>
            <a:endParaRPr lang="en-US" sz="8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6" name="PlaceHolder 14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507" name="PlaceHolder 15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508" name="PlaceHolder 16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20D5E07-4DB9-44A3-9D76-D7A1FFBC4350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509" name="PlaceHolder 17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0" name="PlaceHolder 18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FF35DDD-3C92-4629-9017-AAC07C09C8B1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548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9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0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1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2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3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4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5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6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7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58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559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sp>
        <p:nvSpPr>
          <p:cNvPr id="560" name="CustomShape 12"/>
          <p:cNvSpPr/>
          <p:nvPr/>
        </p:nvSpPr>
        <p:spPr>
          <a:xfrm>
            <a:off x="541440" y="790560"/>
            <a:ext cx="609480" cy="58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8000" b="0" strike="noStrike" spc="-1">
                <a:solidFill>
                  <a:srgbClr val="C0E474"/>
                </a:solidFill>
                <a:latin typeface="Arial"/>
              </a:rPr>
              <a:t>“</a:t>
            </a:r>
            <a:endParaRPr lang="en-US" sz="8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1" name="CustomShape 13"/>
          <p:cNvSpPr/>
          <p:nvPr/>
        </p:nvSpPr>
        <p:spPr>
          <a:xfrm>
            <a:off x="8893080" y="2886120"/>
            <a:ext cx="609840" cy="585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8000" b="0" strike="noStrike" spc="-1">
                <a:solidFill>
                  <a:srgbClr val="C0E474"/>
                </a:solidFill>
                <a:latin typeface="Arial"/>
              </a:rPr>
              <a:t>”</a:t>
            </a:r>
            <a:endParaRPr lang="en-US" sz="8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2" name="PlaceHolder 14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563" name="PlaceHolder 15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564" name="PlaceHolder 16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BF08893-A409-45AA-8B4C-16F8288ADA69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565" name="PlaceHolder 17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6" name="PlaceHolder 18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B4DA870-AF35-4FB4-A363-D45BFF4BB09F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604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5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6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7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8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9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0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1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2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3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614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615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616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617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618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619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B4D983E-EE21-495E-A77E-6CB81BBCDC10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620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1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90F91EE-F8DD-43CD-9288-F58DF6E50838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659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0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1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2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3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4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5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6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7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8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669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670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671" name="Picture 5"/>
          <p:cNvPicPr/>
          <p:nvPr/>
        </p:nvPicPr>
        <p:blipFill>
          <a:blip r:embed="rId16"/>
          <a:stretch/>
        </p:blipFill>
        <p:spPr>
          <a:xfrm>
            <a:off x="0" y="0"/>
            <a:ext cx="2073240" cy="900000"/>
          </a:xfrm>
          <a:prstGeom prst="rect">
            <a:avLst/>
          </a:prstGeom>
          <a:ln w="0">
            <a:noFill/>
          </a:ln>
        </p:spPr>
      </p:pic>
      <p:sp>
        <p:nvSpPr>
          <p:cNvPr id="672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673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674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6A2A2A4-D543-4D94-98C7-870EF60951A3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675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6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5F296B-C63B-4F81-A38A-C203212368C6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roup 1"/>
          <p:cNvGrpSpPr/>
          <p:nvPr/>
        </p:nvGrpSpPr>
        <p:grpSpPr>
          <a:xfrm>
            <a:off x="0" y="-7920"/>
            <a:ext cx="12192120" cy="6865920"/>
            <a:chOff x="0" y="-7920"/>
            <a:chExt cx="12192120" cy="6865920"/>
          </a:xfrm>
        </p:grpSpPr>
        <p:sp>
          <p:nvSpPr>
            <p:cNvPr id="714" name="Line 2"/>
            <p:cNvSpPr/>
            <p:nvPr/>
          </p:nvSpPr>
          <p:spPr>
            <a:xfrm>
              <a:off x="9371160" y="0"/>
              <a:ext cx="1218960" cy="6858000"/>
            </a:xfrm>
            <a:prstGeom prst="line">
              <a:avLst/>
            </a:prstGeom>
            <a:ln w="9360" cap="rnd">
              <a:solidFill>
                <a:srgbClr val="BFBFB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5" name="Line 3"/>
            <p:cNvSpPr/>
            <p:nvPr/>
          </p:nvSpPr>
          <p:spPr>
            <a:xfrm flipH="1">
              <a:off x="7425000" y="3681360"/>
              <a:ext cx="4764240" cy="3176640"/>
            </a:xfrm>
            <a:prstGeom prst="line">
              <a:avLst/>
            </a:prstGeom>
            <a:ln w="9360" cap="rnd">
              <a:solidFill>
                <a:srgbClr val="D9D9D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6" name="CustomShape 4"/>
            <p:cNvSpPr/>
            <p:nvPr/>
          </p:nvSpPr>
          <p:spPr>
            <a:xfrm>
              <a:off x="9182160" y="-7920"/>
              <a:ext cx="3006720" cy="6865920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7" name="CustomShape 5"/>
            <p:cNvSpPr/>
            <p:nvPr/>
          </p:nvSpPr>
          <p:spPr>
            <a:xfrm>
              <a:off x="9603000" y="-7920"/>
              <a:ext cx="2589120" cy="6865920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8" name="CustomShape 6"/>
            <p:cNvSpPr/>
            <p:nvPr/>
          </p:nvSpPr>
          <p:spPr>
            <a:xfrm>
              <a:off x="8933040" y="3048120"/>
              <a:ext cx="3259080" cy="3809880"/>
            </a:xfrm>
            <a:custGeom>
              <a:avLst/>
              <a:gdLst/>
              <a:ahLst/>
              <a:cxnLst/>
              <a:rect l="0" t="0" r="r" b="b"/>
              <a:pathLst>
                <a:path w="9055" h="10585">
                  <a:moveTo>
                    <a:pt x="9054" y="0"/>
                  </a:moveTo>
                  <a:lnTo>
                    <a:pt x="9054" y="10584"/>
                  </a:lnTo>
                  <a:lnTo>
                    <a:pt x="0" y="10584"/>
                  </a:lnTo>
                  <a:lnTo>
                    <a:pt x="9054" y="0"/>
                  </a:lnTo>
                </a:path>
              </a:pathLst>
            </a:custGeom>
            <a:solidFill>
              <a:srgbClr val="54A021">
                <a:alpha val="72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9" name="CustomShape 7"/>
            <p:cNvSpPr/>
            <p:nvPr/>
          </p:nvSpPr>
          <p:spPr>
            <a:xfrm>
              <a:off x="9334800" y="-7920"/>
              <a:ext cx="2854080" cy="6865920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0" name="CustomShape 8"/>
            <p:cNvSpPr/>
            <p:nvPr/>
          </p:nvSpPr>
          <p:spPr>
            <a:xfrm>
              <a:off x="10898280" y="-7920"/>
              <a:ext cx="1290600" cy="6865920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1" name="CustomShape 9"/>
            <p:cNvSpPr/>
            <p:nvPr/>
          </p:nvSpPr>
          <p:spPr>
            <a:xfrm>
              <a:off x="10939680" y="-7920"/>
              <a:ext cx="1249200" cy="6865920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2" name="CustomShape 10"/>
            <p:cNvSpPr/>
            <p:nvPr/>
          </p:nvSpPr>
          <p:spPr>
            <a:xfrm>
              <a:off x="10371240" y="3589200"/>
              <a:ext cx="1817640" cy="3268800"/>
            </a:xfrm>
            <a:custGeom>
              <a:avLst/>
              <a:gdLst/>
              <a:ahLst/>
              <a:cxnLst/>
              <a:rect l="0" t="0" r="r" b="b"/>
              <a:pathLst>
                <a:path w="5051" h="9082">
                  <a:moveTo>
                    <a:pt x="5050" y="0"/>
                  </a:moveTo>
                  <a:lnTo>
                    <a:pt x="5050" y="9081"/>
                  </a:lnTo>
                  <a:lnTo>
                    <a:pt x="0" y="9081"/>
                  </a:lnTo>
                  <a:lnTo>
                    <a:pt x="5050" y="0"/>
                  </a:lnTo>
                </a:path>
              </a:pathLst>
            </a:custGeom>
            <a:solidFill>
              <a:srgbClr val="90C226">
                <a:alpha val="80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3" name="CustomShape 11"/>
            <p:cNvSpPr/>
            <p:nvPr/>
          </p:nvSpPr>
          <p:spPr>
            <a:xfrm>
              <a:off x="0" y="4013280"/>
              <a:ext cx="449280" cy="2844720"/>
            </a:xfrm>
            <a:custGeom>
              <a:avLst/>
              <a:gdLst/>
              <a:ahLst/>
              <a:cxnLst/>
              <a:rect l="0" t="0" r="r" b="b"/>
              <a:pathLst>
                <a:path w="1250" h="7904">
                  <a:moveTo>
                    <a:pt x="0" y="0"/>
                  </a:moveTo>
                  <a:lnTo>
                    <a:pt x="1249" y="7903"/>
                  </a:lnTo>
                  <a:lnTo>
                    <a:pt x="0" y="7903"/>
                  </a:lnTo>
                  <a:lnTo>
                    <a:pt x="0" y="0"/>
                  </a:lnTo>
                </a:path>
              </a:pathLst>
            </a:custGeom>
            <a:solidFill>
              <a:srgbClr val="90C226">
                <a:alpha val="8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724" name="Content Placeholder 1"/>
          <p:cNvPicPr/>
          <p:nvPr/>
        </p:nvPicPr>
        <p:blipFill>
          <a:blip r:embed="rId14"/>
          <a:stretch/>
        </p:blipFill>
        <p:spPr>
          <a:xfrm>
            <a:off x="0" y="0"/>
            <a:ext cx="12192120" cy="909720"/>
          </a:xfrm>
          <a:prstGeom prst="rect">
            <a:avLst/>
          </a:prstGeom>
          <a:ln w="0">
            <a:noFill/>
          </a:ln>
        </p:spPr>
      </p:pic>
      <p:pic>
        <p:nvPicPr>
          <p:cNvPr id="725" name="Picture 18"/>
          <p:cNvPicPr/>
          <p:nvPr/>
        </p:nvPicPr>
        <p:blipFill>
          <a:blip r:embed="rId15"/>
          <a:stretch/>
        </p:blipFill>
        <p:spPr>
          <a:xfrm>
            <a:off x="8999640" y="-316080"/>
            <a:ext cx="5546520" cy="4013280"/>
          </a:xfrm>
          <a:prstGeom prst="rect">
            <a:avLst/>
          </a:prstGeom>
          <a:ln w="0">
            <a:noFill/>
          </a:ln>
        </p:spPr>
      </p:pic>
      <p:pic>
        <p:nvPicPr>
          <p:cNvPr id="726" name="Picture 5"/>
          <p:cNvPicPr/>
          <p:nvPr/>
        </p:nvPicPr>
        <p:blipFill>
          <a:blip r:embed="rId16"/>
          <a:stretch/>
        </p:blipFill>
        <p:spPr>
          <a:xfrm>
            <a:off x="2662200" y="1352520"/>
            <a:ext cx="6978600" cy="3029040"/>
          </a:xfrm>
          <a:prstGeom prst="rect">
            <a:avLst/>
          </a:prstGeom>
          <a:ln w="0">
            <a:noFill/>
          </a:ln>
        </p:spPr>
      </p:pic>
      <p:sp>
        <p:nvSpPr>
          <p:cNvPr id="727" name="PlaceHolder 12"/>
          <p:cNvSpPr>
            <a:spLocks noGrp="1"/>
          </p:cNvSpPr>
          <p:nvPr>
            <p:ph type="title"/>
          </p:nvPr>
        </p:nvSpPr>
        <p:spPr>
          <a:xfrm>
            <a:off x="677520" y="609120"/>
            <a:ext cx="8596440" cy="132084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r>
              <a:rPr lang="en-US" sz="3600" b="0" strike="noStrike" spc="-1">
                <a:solidFill>
                  <a:srgbClr val="90C226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728" name="PlaceHolder 13"/>
          <p:cNvSpPr>
            <a:spLocks noGrp="1"/>
          </p:cNvSpPr>
          <p:nvPr>
            <p:ph type="body"/>
          </p:nvPr>
        </p:nvSpPr>
        <p:spPr>
          <a:xfrm>
            <a:off x="677520" y="2160360"/>
            <a:ext cx="8596440" cy="38811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742680" lvl="1" indent="-28548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1143000" lvl="2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600200" lvl="3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2057400" lvl="4" indent="-22860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2057400" lvl="5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2057400" lvl="6" indent="-228600">
              <a:spcBef>
                <a:spcPts val="998"/>
              </a:spcBef>
              <a:buClr>
                <a:srgbClr val="000000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729" name="PlaceHolder 14"/>
          <p:cNvSpPr>
            <a:spLocks noGrp="1"/>
          </p:cNvSpPr>
          <p:nvPr>
            <p:ph type="dt"/>
          </p:nvPr>
        </p:nvSpPr>
        <p:spPr>
          <a:xfrm>
            <a:off x="7205400" y="6041520"/>
            <a:ext cx="9111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0F6B6D1-CF5F-4831-A7E6-FD0916A566E7}" type="datetime">
              <a:rPr lang="en-US" sz="900" b="0" strike="noStrike" spc="-1">
                <a:solidFill>
                  <a:srgbClr val="898989"/>
                </a:solidFill>
                <a:latin typeface="Times New Roman"/>
              </a:rPr>
              <a:t>3/3/2026</a:t>
            </a:fld>
            <a:endParaRPr lang="en-US" sz="900" b="0" strike="noStrike" spc="-1">
              <a:latin typeface="Times New Roman"/>
            </a:endParaRPr>
          </a:p>
        </p:txBody>
      </p:sp>
      <p:sp>
        <p:nvSpPr>
          <p:cNvPr id="730" name="PlaceHolder 15"/>
          <p:cNvSpPr>
            <a:spLocks noGrp="1"/>
          </p:cNvSpPr>
          <p:nvPr>
            <p:ph type="ftr"/>
          </p:nvPr>
        </p:nvSpPr>
        <p:spPr>
          <a:xfrm>
            <a:off x="677520" y="6041520"/>
            <a:ext cx="629748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1" name="PlaceHolder 16"/>
          <p:cNvSpPr>
            <a:spLocks noGrp="1"/>
          </p:cNvSpPr>
          <p:nvPr>
            <p:ph type="sldNum"/>
          </p:nvPr>
        </p:nvSpPr>
        <p:spPr>
          <a:xfrm>
            <a:off x="8589600" y="6041520"/>
            <a:ext cx="684360" cy="3654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835BD94-F36D-4BB4-B31F-DA84C75E8789}" type="slidenum">
              <a:rPr lang="en-US" sz="900" b="0" strike="noStrike" spc="-1">
                <a:solidFill>
                  <a:srgbClr val="90C226"/>
                </a:solidFill>
                <a:latin typeface="Times New Roman"/>
              </a:rPr>
              <a:t>‹#›</a:t>
            </a:fld>
            <a:endParaRPr lang="en-US" sz="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TextShape 1"/>
          <p:cNvSpPr txBox="1"/>
          <p:nvPr/>
        </p:nvSpPr>
        <p:spPr>
          <a:xfrm>
            <a:off x="2209680" y="533520"/>
            <a:ext cx="7772400" cy="12189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rebuchet MS"/>
              </a:rPr>
              <a:t>Kosova Cumhuriyeti'nde Yerel Özyönetimin Organizasyonu ve İşleyişi</a:t>
            </a:r>
            <a:br/>
            <a:endParaRPr lang="en-US" sz="20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69" name="TextShape 2"/>
          <p:cNvSpPr txBox="1"/>
          <p:nvPr/>
        </p:nvSpPr>
        <p:spPr>
          <a:xfrm>
            <a:off x="2286000" y="2666880"/>
            <a:ext cx="7696080" cy="3657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 i="1" strike="noStrike" spc="-1">
                <a:solidFill>
                  <a:srgbClr val="000000"/>
                </a:solidFill>
                <a:latin typeface="Book Antiqua"/>
              </a:rPr>
              <a:t>Kosova Cumhuriyeti Hükümeti</a:t>
            </a:r>
            <a:endParaRPr lang="en-US" sz="30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 i="1" strike="noStrike" spc="-1">
                <a:solidFill>
                  <a:srgbClr val="000000"/>
                </a:solidFill>
                <a:latin typeface="Book Antiqua"/>
              </a:rPr>
              <a:t>Yerel Yönetim İdaresi Bakanlığı</a:t>
            </a:r>
            <a:endParaRPr lang="en-US" sz="30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0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1" i="1" strike="noStrike" spc="-1">
                <a:solidFill>
                  <a:srgbClr val="000000"/>
                </a:solidFill>
                <a:latin typeface="Book Antiqua"/>
              </a:rPr>
              <a:t>Tafa Mücevherleri</a:t>
            </a:r>
            <a:r>
              <a:rPr lang="sq-AL" sz="1900" b="1" i="1" strike="noStrike" spc="-1">
                <a:solidFill>
                  <a:srgbClr val="000000"/>
                </a:solidFill>
                <a:latin typeface="Book Antiqua"/>
              </a:rPr>
              <a:t>,</a:t>
            </a:r>
            <a:endParaRPr lang="en-US" sz="19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9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Belediye İşlemlerinin Değerlendirilmesi Bölümü Başkanı,</a:t>
            </a:r>
            <a:endParaRPr lang="en-US" sz="19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900" b="1" strike="noStrike" spc="-1">
                <a:solidFill>
                  <a:srgbClr val="000000"/>
                </a:solidFill>
                <a:latin typeface="Book Antiqua"/>
              </a:rPr>
              <a:t>E-posta:</a:t>
            </a:r>
            <a:r>
              <a:rPr lang="en-US" sz="1900" b="1" strike="noStrike" spc="-1">
                <a:solidFill>
                  <a:srgbClr val="000000"/>
                </a:solidFill>
                <a:latin typeface="Book Antiqua"/>
              </a:rPr>
              <a:t>xhevat.tafa@rks-gov.net</a:t>
            </a:r>
            <a:endParaRPr lang="en-US" sz="1900" b="0" strike="noStrike" spc="-1">
              <a:solidFill>
                <a:srgbClr val="404040"/>
              </a:solidFill>
              <a:latin typeface="Trebuchet MS"/>
            </a:endParaRPr>
          </a:p>
          <a:p>
            <a:pPr algn="ctr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770" name="Picture 10"/>
          <p:cNvPicPr/>
          <p:nvPr/>
        </p:nvPicPr>
        <p:blipFill>
          <a:blip r:embed="rId2"/>
          <a:stretch/>
        </p:blipFill>
        <p:spPr>
          <a:xfrm>
            <a:off x="1330200" y="1752480"/>
            <a:ext cx="879480" cy="949320"/>
          </a:xfrm>
          <a:prstGeom prst="rect">
            <a:avLst/>
          </a:prstGeom>
          <a:ln w="0">
            <a:noFill/>
          </a:ln>
        </p:spPr>
      </p:pic>
      <p:pic>
        <p:nvPicPr>
          <p:cNvPr id="771" name="Picture 1"/>
          <p:cNvPicPr/>
          <p:nvPr/>
        </p:nvPicPr>
        <p:blipFill>
          <a:blip r:embed="rId3"/>
          <a:stretch/>
        </p:blipFill>
        <p:spPr>
          <a:xfrm>
            <a:off x="977760" y="2763720"/>
            <a:ext cx="2167200" cy="66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TextShape 1"/>
          <p:cNvSpPr txBox="1"/>
          <p:nvPr/>
        </p:nvSpPr>
        <p:spPr>
          <a:xfrm>
            <a:off x="2057040" y="1023730"/>
            <a:ext cx="8001000" cy="101379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Yasal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Çerçeve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73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Kosova Cumhuriyeti Anayasası;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Avrupa Yerel Yönetimler Şartı;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Özyönetim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Yasası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Yerel yönetimlerin temel mevzuatı;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Yerel yönetim yetkinlikleriyle ilgili sektörel mevzuat;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Hükümet yönetmelikleri;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 yönetmelikleri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kanunlarının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sorumluluklarının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uygulanması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TextShape 1"/>
          <p:cNvSpPr txBox="1"/>
          <p:nvPr/>
        </p:nvSpPr>
        <p:spPr>
          <a:xfrm>
            <a:off x="677520" y="1113182"/>
            <a:ext cx="8596440" cy="81677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i="1" strike="noStrike" spc="-1" dirty="0" err="1">
                <a:solidFill>
                  <a:srgbClr val="000000"/>
                </a:solidFill>
                <a:latin typeface="Book Antiqua"/>
              </a:rPr>
              <a:t>RKS'deki</a:t>
            </a:r>
            <a:r>
              <a:rPr lang="en-US" sz="2400" b="1" i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i="1" strike="noStrike" spc="-1" dirty="0" err="1">
                <a:solidFill>
                  <a:srgbClr val="000000"/>
                </a:solidFill>
                <a:latin typeface="Book Antiqua"/>
              </a:rPr>
              <a:t>eylemlerin</a:t>
            </a:r>
            <a:r>
              <a:rPr lang="en-US" sz="2400" b="1" i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i="1" strike="noStrike" spc="-1" dirty="0" err="1">
                <a:solidFill>
                  <a:srgbClr val="000000"/>
                </a:solidFill>
                <a:latin typeface="Book Antiqua"/>
              </a:rPr>
              <a:t>hiyerarşisi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75" name="TextShape 2"/>
          <p:cNvSpPr txBox="1"/>
          <p:nvPr/>
        </p:nvSpPr>
        <p:spPr>
          <a:xfrm>
            <a:off x="507600" y="2058840"/>
            <a:ext cx="8596440" cy="3881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Kosova Cumhuriyeti Anayasası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Onaylanmış uluslararası anlaşmalar;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Yasalar;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Merkezi düzey yönetmelikler;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Belediye yönetmelikleri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Belediye Tüzüğü;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 Kanunlardan kaynaklanan yerel düzenlemeler;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Yerel düzenlemelerin uygulanmasına ilişkin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 </a:t>
            </a: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GÜÇLER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 </a:t>
            </a: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belediye, ayrıca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 </a:t>
            </a: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genel nitelikteki kararlar</a:t>
            </a:r>
            <a:r>
              <a:rPr lang="sq-AL" sz="3200" b="0" strike="noStrike" spc="-1">
                <a:solidFill>
                  <a:srgbClr val="404040"/>
                </a:solidFill>
                <a:latin typeface="Book Antiqua"/>
              </a:rPr>
              <a:t>.</a:t>
            </a:r>
            <a:endParaRPr lang="en-US" sz="32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TextShape 1"/>
          <p:cNvSpPr txBox="1"/>
          <p:nvPr/>
        </p:nvSpPr>
        <p:spPr>
          <a:xfrm>
            <a:off x="677520" y="1003852"/>
            <a:ext cx="8596440" cy="92610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sq-AL" sz="2500" b="1" strike="noStrike" spc="-1" dirty="0">
                <a:solidFill>
                  <a:srgbClr val="000000"/>
                </a:solidFill>
                <a:latin typeface="Trebuchet MS"/>
              </a:rPr>
              <a:t>Kosova'da yerel özyönetime ilişkin anayasal kavram</a:t>
            </a:r>
            <a:endParaRPr lang="en-US" sz="25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77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0000"/>
          </a:bodyPr>
          <a:lstStyle/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Bölüm 10</a:t>
            </a:r>
            <a:r>
              <a:rPr lang="en-US" sz="1600" b="0" strike="noStrike" spc="-1" dirty="0">
                <a:solidFill>
                  <a:srgbClr val="000000"/>
                </a:solidFill>
                <a:latin typeface="Book Antiqua"/>
              </a:rPr>
              <a:t>O</a:t>
            </a: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Kosova Cumhuriyeti Anayasası, yerel özyönetimin örgütlenmesi ve işleyişine ilişkin ilkeleri güvence altına almaktadır.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Kosova Cumhuriyeti Anayasası'na göre, tek kademeli bir yerel yönetim sistemine sahiptir ve belediye, yerel yönetimin temel idari birimidir.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Belediyeler, kanunla merkezi hükümet organlarına verilmeyen tüm yetkileri kullanırlar.  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Anayasa ayrıca yerel yönetimin temel ilkelerini de güvence altına almaktadır: verimlilik, şeffaflık, yetki devri.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Yerel özyönetim, genel, eşit, özgür ve doğrudan seçimlerle ve gizli oylama yoluyla seçilen temsilci organlar aracılığıyla gerçekleştirilir.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buClr>
                <a:srgbClr val="90C226"/>
              </a:buClr>
              <a:buSzPct val="80000"/>
              <a:buFont typeface="Wingdings" charset="2"/>
              <a:buChar char="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600" b="0" strike="noStrike" spc="-1" dirty="0">
                <a:solidFill>
                  <a:srgbClr val="000000"/>
                </a:solidFill>
                <a:latin typeface="Book Antiqua"/>
              </a:rPr>
              <a:t>Kosova Cumhuriyeti Anayasası, belediyelerin özerklik haklarının ihlal edilmesi durumunda hükümet kararlarına itiraz etme hakkını güvence altına almaktadır.</a:t>
            </a:r>
            <a:r>
              <a:rPr lang="en-US" sz="16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TextShape 1"/>
          <p:cNvSpPr txBox="1"/>
          <p:nvPr/>
        </p:nvSpPr>
        <p:spPr>
          <a:xfrm>
            <a:off x="677520" y="1063486"/>
            <a:ext cx="8596440" cy="86647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Belediyelerin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örgütlenme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sistemi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79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Kosova'daki yerel özyönetim sistemi şöyledir: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merdiven,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Belediye, yerel özyönetimin temel birimidir;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statüsü şöyledir: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S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tüzel kişi;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İdari Sınırlar Kanunu'na göre Kosova Cumhuriyeti'nde toplam 38 belediye bulunmaktadır.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idari bölümlendirilmesi kadastro bölgelerine dayanmaktadır.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 organları Belediye Meclisi ve Belediye Başkanı'ndan oluşmaktadır.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 organları doğrudan vatandaşlar tarafından seçiliyordu;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 Meclisi üyelerinin ve Belediye Başkanının görev süresi dört yıldır.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TextShape 1"/>
          <p:cNvSpPr txBox="1"/>
          <p:nvPr/>
        </p:nvSpPr>
        <p:spPr>
          <a:xfrm>
            <a:off x="677520" y="983973"/>
            <a:ext cx="8596440" cy="906229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3200" b="0" strike="noStrike" spc="-1">
                <a:solidFill>
                  <a:srgbClr val="000000"/>
                </a:solidFill>
                <a:latin typeface="Trebuchet MS"/>
              </a:rPr>
              <a:t>Yerel Özyönetim Yasası</a:t>
            </a:r>
            <a:endParaRPr lang="en-US" sz="32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81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65040" indent="-255600" algn="l" rtl="0">
              <a:lnSpc>
                <a:spcPct val="80000"/>
              </a:lnSpc>
              <a:spcBef>
                <a:spcPts val="998"/>
              </a:spcBef>
              <a:buClr>
                <a:srgbClr val="A5A5A5"/>
              </a:buClr>
              <a:buSzPct val="80000"/>
              <a:buFont typeface="Georgia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Bu kanun, belediyelerin hukuki statüsünü, yetkilerini ve belediye maliyesinin genel ilkelerini, belediye organlarının örgütlenmesini ve işleyişini ve aralarındaki ilişkileri tanımlar.  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B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CİDDEN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komün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eS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 arası iş birliği, sınır ötesi iş birliği ve belediyeler ile merkezi hükümet arasındaki ilişkiler de dahil olmak üzere.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65040" indent="-255600" algn="l" rtl="0">
              <a:lnSpc>
                <a:spcPct val="80000"/>
              </a:lnSpc>
              <a:spcBef>
                <a:spcPts val="998"/>
              </a:spcBef>
              <a:buClr>
                <a:srgbClr val="A5A5A5"/>
              </a:buClr>
              <a:buSzPct val="80000"/>
              <a:buFont typeface="Georgia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Bu Kanuna göre, Kosova Cumhuriyeti'nde yerel özyönetimin temel birimi belediyedir; kanunla tanımlanmış belirli bir bölgedeki vatandaş topluluğundan oluşur ve açıkça belediyeye ayrılmamış tüm yetkileri kullanır.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O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merkezi kurumlar.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65040" indent="-255600" algn="l" rtl="0">
              <a:lnSpc>
                <a:spcPct val="80000"/>
              </a:lnSpc>
              <a:spcBef>
                <a:spcPts val="998"/>
              </a:spcBef>
              <a:buClr>
                <a:srgbClr val="A5A5A5"/>
              </a:buClr>
              <a:buSzPct val="80000"/>
              <a:buFont typeface="Georgia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Belediyeler, kendi yetkilerini, kendilerine devredilen yetkileri ve genişletilmiş yetkilerini kanuna uygun olarak kullanırlar.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65040" indent="-25560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TextShape 1"/>
          <p:cNvSpPr txBox="1"/>
          <p:nvPr/>
        </p:nvSpPr>
        <p:spPr>
          <a:xfrm>
            <a:off x="2057040" y="834886"/>
            <a:ext cx="8001000" cy="88458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Belediyeler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pic>
        <p:nvPicPr>
          <p:cNvPr id="783" name="Picture 4"/>
          <p:cNvPicPr/>
          <p:nvPr/>
        </p:nvPicPr>
        <p:blipFill>
          <a:blip r:embed="rId2"/>
          <a:stretch/>
        </p:blipFill>
        <p:spPr>
          <a:xfrm>
            <a:off x="2209680" y="1828800"/>
            <a:ext cx="7925040" cy="426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TextShape 1"/>
          <p:cNvSpPr txBox="1"/>
          <p:nvPr/>
        </p:nvSpPr>
        <p:spPr>
          <a:xfrm>
            <a:off x="677520" y="1162878"/>
            <a:ext cx="8596440" cy="99748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Yönetim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İlkeleri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8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Hukukilik ilkesi;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İyi yönetişim;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Şeffaflık;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Verimlilik ve etkinlik; ve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Yardımcılık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786" name="Picture 1"/>
          <p:cNvPicPr/>
          <p:nvPr/>
        </p:nvPicPr>
        <p:blipFill>
          <a:blip r:embed="rId2"/>
          <a:stretch/>
        </p:blipFill>
        <p:spPr>
          <a:xfrm>
            <a:off x="6534000" y="1000080"/>
            <a:ext cx="3138480" cy="1486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TextShape 1"/>
          <p:cNvSpPr txBox="1"/>
          <p:nvPr/>
        </p:nvSpPr>
        <p:spPr>
          <a:xfrm>
            <a:off x="677520" y="1106076"/>
            <a:ext cx="8596440" cy="881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Book Antiqua"/>
              </a:rPr>
              <a:t>Yeterlilik Türleri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88" name="TextShape 2"/>
          <p:cNvSpPr txBox="1"/>
          <p:nvPr/>
        </p:nvSpPr>
        <p:spPr>
          <a:xfrm>
            <a:off x="677520" y="2375452"/>
            <a:ext cx="8596440" cy="368594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yetkileri şunlardır: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	1. Kendi (kaynak);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	2. Genişletilmiş kişisel;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	3. Yetkilendirilmiş.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TextShape 1"/>
          <p:cNvSpPr txBox="1"/>
          <p:nvPr/>
        </p:nvSpPr>
        <p:spPr>
          <a:xfrm>
            <a:off x="677520" y="914400"/>
            <a:ext cx="8596440" cy="80507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0" strike="noStrike" spc="-1" dirty="0" err="1">
                <a:solidFill>
                  <a:srgbClr val="000000"/>
                </a:solidFill>
                <a:latin typeface="Calibri"/>
              </a:rPr>
              <a:t>Belediyenin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Calibri"/>
              </a:rPr>
              <a:t>kendi</a:t>
            </a:r>
            <a:r>
              <a:rPr lang="en-US" sz="36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Calibri"/>
              </a:rPr>
              <a:t>yetkinlikleri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90" name="TextShape 2"/>
          <p:cNvSpPr txBox="1"/>
          <p:nvPr/>
        </p:nvSpPr>
        <p:spPr>
          <a:xfrm>
            <a:off x="677520" y="1929960"/>
            <a:ext cx="8490240" cy="4530474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000" lnSpcReduction="20000"/>
          </a:bodyPr>
          <a:lstStyle/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ekonomik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kalkınma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Kentsel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kırsal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planlama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Arazi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kullanımı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 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Yapı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yönetmeliklerinin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uygulanması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yapı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standartlarının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kontrolü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Çevre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koruma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Kamu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hizmetlerinin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sağlanması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bu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hizmetlerin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sürdürülmesi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acil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durumlarda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yardım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Devlet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okul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öncesi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ilköğretim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ortaöğretimi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Birinci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basamak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sağlık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hizmetleri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Aile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hizmetleri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Kamu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konutları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Sokakların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meydanların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kamusal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alanların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adlandırılması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Kamusal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alanların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parkların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bakımı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Turizm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Kültür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Belediyeler arası işbirliği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Emlak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vergisi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de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dahil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olmak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üzere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ücret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harçların</a:t>
            </a:r>
            <a:r>
              <a:rPr lang="en-GB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1400" b="0" strike="noStrike" spc="-1" dirty="0" err="1">
                <a:solidFill>
                  <a:srgbClr val="000000"/>
                </a:solidFill>
                <a:latin typeface="Book Antiqua"/>
              </a:rPr>
              <a:t>belirlenmesi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İnsan haklarının teşviki ve korunması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B</a:t>
            </a: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yerel yönetimlerin uluslararası birlikleriyle işbirliği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ortaklık</a:t>
            </a: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hakkı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M</a:t>
            </a: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ikiz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ile</a:t>
            </a: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ilgili</a:t>
            </a: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R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Burada</a:t>
            </a: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ve yönetici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bana</a:t>
            </a: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Book Antiqua"/>
              </a:rPr>
              <a:t>ait</a:t>
            </a: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yerel kamu yollarında karayolu taşımacılığı ile;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Belediye Toplum Güvenliği Konseyi'nin Kurulması</a:t>
            </a:r>
            <a:r>
              <a:rPr lang="en-US" sz="1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6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1400" b="0" strike="noStrike" spc="-1" dirty="0">
                <a:solidFill>
                  <a:srgbClr val="000000"/>
                </a:solidFill>
                <a:latin typeface="Book Antiqua"/>
              </a:rPr>
              <a:t>İtfaiye Teşkilatının Organizasyonu</a:t>
            </a: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TextShape 1"/>
          <p:cNvSpPr txBox="1"/>
          <p:nvPr/>
        </p:nvSpPr>
        <p:spPr>
          <a:xfrm>
            <a:off x="677520" y="1063486"/>
            <a:ext cx="8596440" cy="86647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5000" b="0" strike="noStrike" spc="-1" dirty="0" err="1">
                <a:solidFill>
                  <a:srgbClr val="04617B"/>
                </a:solidFill>
                <a:latin typeface="Calibri"/>
              </a:rPr>
              <a:t>Devredilen</a:t>
            </a:r>
            <a:r>
              <a:rPr lang="en-US" sz="5000" b="0" strike="noStrike" spc="-1" dirty="0">
                <a:solidFill>
                  <a:srgbClr val="04617B"/>
                </a:solidFill>
                <a:latin typeface="Calibri"/>
              </a:rPr>
              <a:t> </a:t>
            </a:r>
            <a:r>
              <a:rPr lang="en-US" sz="5000" b="0" strike="noStrike" spc="-1" dirty="0" err="1">
                <a:solidFill>
                  <a:srgbClr val="04617B"/>
                </a:solidFill>
                <a:latin typeface="Calibri"/>
              </a:rPr>
              <a:t>yetkiler</a:t>
            </a:r>
            <a:endParaRPr lang="en-US" sz="50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92" name="TextShape 2"/>
          <p:cNvSpPr txBox="1"/>
          <p:nvPr/>
        </p:nvSpPr>
        <p:spPr>
          <a:xfrm>
            <a:off x="677520" y="2574234"/>
            <a:ext cx="8596440" cy="346728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Constantia"/>
              </a:rPr>
              <a:t>Kadastro</a:t>
            </a:r>
            <a:r>
              <a:rPr lang="en-US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Constantia"/>
              </a:rPr>
              <a:t>kayıtları</a:t>
            </a:r>
            <a:r>
              <a:rPr lang="en-US" sz="2000" b="0" strike="noStrike" spc="-1" dirty="0">
                <a:solidFill>
                  <a:srgbClr val="000000"/>
                </a:solidFill>
                <a:latin typeface="Constanti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Nüfus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kaydı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Seçmen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kaydı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İşletme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kaydı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ve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lisanslama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Sosyal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yardım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ödemelerinin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dağıtımı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(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emekli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maaşları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hariç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)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0BD0D9"/>
              </a:buClr>
              <a:buSzPct val="95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Ormanların</a:t>
            </a:r>
            <a:r>
              <a:rPr lang="en-GB" sz="20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korunması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BÖLGE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Constantia"/>
              </a:rPr>
              <a:t>belediyenin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793" name="Picture 1"/>
          <p:cNvPicPr/>
          <p:nvPr/>
        </p:nvPicPr>
        <p:blipFill>
          <a:blip r:embed="rId2"/>
          <a:stretch/>
        </p:blipFill>
        <p:spPr>
          <a:xfrm>
            <a:off x="7362720" y="1467000"/>
            <a:ext cx="2406600" cy="196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TextShape 1"/>
          <p:cNvSpPr txBox="1"/>
          <p:nvPr/>
        </p:nvSpPr>
        <p:spPr>
          <a:xfrm>
            <a:off x="677520" y="1053548"/>
            <a:ext cx="8596440" cy="87641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Genişletilmiş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yetkiler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95" name="TextShape 2"/>
          <p:cNvSpPr txBox="1"/>
          <p:nvPr/>
        </p:nvSpPr>
        <p:spPr>
          <a:xfrm>
            <a:off x="677520" y="2160360"/>
            <a:ext cx="8596440" cy="413111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4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İkinci basamak sağlık hizmetleri</a:t>
            </a:r>
            <a:r>
              <a:rPr lang="en-GB" sz="2400" b="0" strike="noStrike" spc="-1" dirty="0">
                <a:solidFill>
                  <a:srgbClr val="404040"/>
                </a:solidFill>
                <a:latin typeface="Book Antiqua"/>
              </a:rPr>
              <a:t>:</a:t>
            </a:r>
            <a:r>
              <a:rPr lang="sq-AL" sz="24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Kuzey Mitrovica, Gracanica ve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Strpce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  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algn="l" rtl="0">
              <a:lnSpc>
                <a:spcPct val="100000"/>
              </a:lnSpc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Kültürel Sorunlar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: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Kosova'da Sırp çoğunluğuna sahip tüm belediyeler için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algn="l" rtl="0">
              <a:lnSpc>
                <a:spcPct val="100000"/>
              </a:lnSpc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Üniversite eğitimi</a:t>
            </a:r>
            <a:r>
              <a:rPr lang="en-GB" sz="2000" b="0" strike="noStrike" spc="-1" dirty="0">
                <a:solidFill>
                  <a:srgbClr val="404040"/>
                </a:solidFill>
                <a:latin typeface="Book Antiqua"/>
              </a:rPr>
              <a:t>: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Kuzey Mitrovica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algn="l" rtl="0">
              <a:lnSpc>
                <a:spcPct val="100000"/>
              </a:lnSpc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Polis komutanları</a:t>
            </a:r>
            <a:r>
              <a:rPr lang="en-GB" sz="2000" b="0" strike="noStrike" spc="-1" dirty="0">
                <a:solidFill>
                  <a:srgbClr val="404040"/>
                </a:solidFill>
                <a:latin typeface="Book Antiqua"/>
              </a:rPr>
              <a:t>: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  <a:ea typeface="Calibri"/>
              </a:rPr>
              <a:t>Sırp çoğunluklu belediyeler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TextShape 1"/>
          <p:cNvSpPr txBox="1"/>
          <p:nvPr/>
        </p:nvSpPr>
        <p:spPr>
          <a:xfrm>
            <a:off x="677520" y="996746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Trebuchet MS"/>
              </a:rPr>
              <a:t>Belediye Meclisinin Yetkileri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97" name="TextShape 2"/>
          <p:cNvSpPr txBox="1"/>
          <p:nvPr/>
        </p:nvSpPr>
        <p:spPr>
          <a:xfrm>
            <a:off x="457200" y="2683564"/>
            <a:ext cx="9601200" cy="4055166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tüzüğünü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yönetmeliklerini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Bütçeyi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yatırım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planlarını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Çalışma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planını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yıllık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raporu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KK'nın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yardımcı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organlarını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başkanını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başkan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yardımcısını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başkan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yardımcısını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topluluk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adına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seçer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Ücret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masrafların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düzeyini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belirler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sembollerini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sokakların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meydanların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diğer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kamuya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açık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yerlerin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adlandırılmasını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Belediyeler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arası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işbirliğine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ilişkin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karar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(lar)ı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Derneklere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üye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olma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kararlarını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onaylar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 vb.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TextShape 1"/>
          <p:cNvSpPr txBox="1"/>
          <p:nvPr/>
        </p:nvSpPr>
        <p:spPr>
          <a:xfrm>
            <a:off x="677520" y="895320"/>
            <a:ext cx="8596440" cy="99488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Trebuchet MS"/>
              </a:rPr>
              <a:t>Belediye Meclisi Üyelerinin Görevi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799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Merkez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Komite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üyelerinin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görev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süresi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4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yıldır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Merkez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Komitesi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üyesinin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görev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süresi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aşağıdaki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durumlar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dışında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değiştirilemez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sona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erdirilemez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: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742680" lvl="1" indent="-28548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Eğer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ikametgahını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değiştirirse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742680" lvl="1" indent="-28548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Eğer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görevinden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yazılı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istifasını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sunarsa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742680" lvl="1" indent="-28548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Eğer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suçtan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hüküm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giymiş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hapis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cezasına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çarptırılmışsa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742680" lvl="1" indent="-28548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Eğer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herhangi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sebep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göstermeksizin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3 ay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üst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üste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Merkez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Komitesi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çalışmalarına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katılmazsanız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vb.</a:t>
            </a:r>
            <a:r>
              <a:rPr lang="en-US" sz="1600" b="1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800" name="Picture 1"/>
          <p:cNvPicPr/>
          <p:nvPr/>
        </p:nvPicPr>
        <p:blipFill>
          <a:blip r:embed="rId2"/>
          <a:stretch/>
        </p:blipFill>
        <p:spPr>
          <a:xfrm>
            <a:off x="7699320" y="895320"/>
            <a:ext cx="2225880" cy="1265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Trebuchet MS"/>
              </a:rPr>
              <a:t>Belediye Meclisi Üyelerinin Hakları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02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MA üyeleri, MA'nın çalışmalarına tam olarak katılmak için aynı ve eşit haklara ve fırsatlara sahiptir;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Belediye Meclisi üyelerinin, Belediye Başkanı, Başkan ve Başkan Yardımcısından belediye işleriyle ilgili bilgi talep etme hakkı vardır;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MA üyelerinin, tutanaklara eklenen yazılı yorumlar sunma hakkı vardır;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MA üyeleri, MA'nın çalışmaları için gerekli olan süreler boyunca işten izin alma hakkına sahiptir;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Merkez komitesi üyeleri, gündem maddelerinin eklenmesini talep etme hakkına sahiptir.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803" name="Picture 2"/>
          <p:cNvPicPr/>
          <p:nvPr/>
        </p:nvPicPr>
        <p:blipFill>
          <a:blip r:embed="rId2"/>
          <a:stretch/>
        </p:blipFill>
        <p:spPr>
          <a:xfrm>
            <a:off x="8496360" y="3429000"/>
            <a:ext cx="2106720" cy="1447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TextShape 1"/>
          <p:cNvSpPr txBox="1"/>
          <p:nvPr/>
        </p:nvSpPr>
        <p:spPr>
          <a:xfrm>
            <a:off x="1271160" y="99504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Book Antiqua"/>
              </a:rPr>
              <a:t>Belediye Meclisi Üyelerinin (YE) Rolü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0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000" lnSpcReduction="10000"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strike="noStrike" spc="-1" dirty="0">
              <a:solidFill>
                <a:srgbClr val="000000"/>
              </a:solidFill>
              <a:latin typeface="Book Antiqua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meclisi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belirlenen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kurallara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göre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tazminat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almaya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hak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kazanırlar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MA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haklı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gerekçeler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dışında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MA'nın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oldukları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komitelerin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tüm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toplantılarına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katılmakla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yükümlüdürler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CC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kendilerinin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herhangi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aile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üyesinin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kişisel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maddi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çıkarı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varsa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karar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alma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süreçlerine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katılamazlar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Merkez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Komitesi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aynı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anda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devlet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memuru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kamu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hizmeti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çalışanı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eğitim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sağlık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sanat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kültür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diğer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hizmet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alanlarında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)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olamazlar.</a:t>
            </a:r>
            <a:r>
              <a:rPr lang="en-US" sz="2400" b="1" i="1" u="sng" strike="noStrike" spc="-1" dirty="0" err="1">
                <a:solidFill>
                  <a:srgbClr val="000000"/>
                </a:solidFill>
                <a:uFillTx/>
                <a:latin typeface="Book Antiqua"/>
              </a:rPr>
              <a:t>kanun</a:t>
            </a:r>
            <a:r>
              <a:rPr lang="en-US" sz="2400" b="1" i="1" u="sng" strike="noStrike" spc="-1" dirty="0">
                <a:solidFill>
                  <a:srgbClr val="000000"/>
                </a:solidFill>
                <a:uFillTx/>
                <a:latin typeface="Book Antiqua"/>
              </a:rPr>
              <a:t>   </a:t>
            </a:r>
            <a:r>
              <a:rPr lang="en-US" sz="2400" b="1" i="1" u="sng" strike="noStrike" spc="-1" dirty="0">
                <a:solidFill>
                  <a:srgbClr val="404040"/>
                </a:solidFill>
                <a:uFillTx/>
                <a:latin typeface="Trebuchet MS"/>
              </a:rPr>
              <a:t>Kamu </a:t>
            </a:r>
            <a:r>
              <a:rPr lang="en-US" sz="2400" b="1" i="1" u="sng" strike="noStrike" spc="-1" dirty="0" err="1">
                <a:solidFill>
                  <a:srgbClr val="404040"/>
                </a:solidFill>
                <a:uFillTx/>
                <a:latin typeface="Trebuchet MS"/>
              </a:rPr>
              <a:t>görevlileri</a:t>
            </a:r>
            <a:r>
              <a:rPr lang="en-US" sz="2400" b="1" i="1" u="sng" strike="noStrike" spc="-1" dirty="0">
                <a:solidFill>
                  <a:srgbClr val="404040"/>
                </a:solidFill>
                <a:uFillTx/>
                <a:latin typeface="Trebuchet MS"/>
              </a:rPr>
              <a:t> </a:t>
            </a:r>
            <a:r>
              <a:rPr lang="en-US" sz="2400" b="1" i="1" u="sng" strike="noStrike" spc="-1" dirty="0" err="1">
                <a:solidFill>
                  <a:srgbClr val="404040"/>
                </a:solidFill>
                <a:uFillTx/>
                <a:latin typeface="Trebuchet MS"/>
              </a:rPr>
              <a:t>için</a:t>
            </a:r>
            <a:r>
              <a:rPr lang="en-US" sz="2400" b="1" i="1" u="sng" strike="noStrike" spc="-1" dirty="0">
                <a:solidFill>
                  <a:srgbClr val="404040"/>
                </a:solidFill>
                <a:uFillTx/>
                <a:latin typeface="Trebuchet MS"/>
              </a:rPr>
              <a:t> NO. 08/L-197</a:t>
            </a:r>
            <a:r>
              <a:rPr lang="en-US" sz="2400" b="0" strike="noStrike" spc="-1" dirty="0">
                <a:solidFill>
                  <a:srgbClr val="404040"/>
                </a:solidFill>
                <a:latin typeface="Trebuchet MS"/>
              </a:rPr>
              <a:t>)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müdürlükleri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kurumlarının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müdürleri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kamu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işletmelerinin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müdürleri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, RKS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Meclisi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Book Antiqua"/>
              </a:rPr>
              <a:t>üyeleri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06" name="CustomShape 3"/>
          <p:cNvSpPr/>
          <p:nvPr/>
        </p:nvSpPr>
        <p:spPr>
          <a:xfrm>
            <a:off x="5372280" y="3244680"/>
            <a:ext cx="144720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</a:rPr>
              <a:t>NO. 08/L-197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000" b="1" strike="noStrike" spc="-1">
                <a:solidFill>
                  <a:srgbClr val="000000"/>
                </a:solidFill>
                <a:latin typeface="Trebuchet MS"/>
              </a:rPr>
              <a:t>Belediye Meclisi Kararları</a:t>
            </a:r>
            <a:endParaRPr lang="en-US" sz="20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08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 Meclisi, Yerel Yönetimler Kanunu'nun 12. maddesine dayanarak bu belediye işlemlerini onaylar.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: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    Belediye Tüzüğü,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Merkez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Kurulu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üyelerinin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2/3'ünün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onayıyla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    - Genel Kurul İç Tüzüğü,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    - Belediyelerin çıkardığı yönetmelikler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S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İLE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	   kanunlar,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    - Sorumlulukların yerine getirilmesine ilişkin düzenlemeler  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      belediye;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	- Merkez Mahkemesinin genel nitelikteki kararları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    -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Sektörel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yasalarla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belirlenen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diğer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işlemler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809" name="Picture 1"/>
          <p:cNvPicPr/>
          <p:nvPr/>
        </p:nvPicPr>
        <p:blipFill>
          <a:blip r:embed="rId2"/>
          <a:stretch/>
        </p:blipFill>
        <p:spPr>
          <a:xfrm>
            <a:off x="7864560" y="855720"/>
            <a:ext cx="1549440" cy="143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TextShape 1"/>
          <p:cNvSpPr txBox="1"/>
          <p:nvPr/>
        </p:nvSpPr>
        <p:spPr>
          <a:xfrm>
            <a:off x="677520" y="1033670"/>
            <a:ext cx="8596440" cy="89629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>
                <a:solidFill>
                  <a:srgbClr val="000000"/>
                </a:solidFill>
                <a:latin typeface="Trebuchet MS"/>
              </a:rPr>
              <a:t>Belediye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Trebuchet MS"/>
              </a:rPr>
              <a:t>Meclisinin</a:t>
            </a:r>
            <a:r>
              <a:rPr lang="en-US" sz="24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Trebuchet MS"/>
              </a:rPr>
              <a:t>Feshi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11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Yasaya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bağlayıcı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işlevini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yerine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getiremiyor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vatandaşların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temel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haklarını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tehlikeye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atıyor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Kuruluşundan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anayasasından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sonraki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30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başkan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seçilmez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Kuruluşundan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anayasasından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sonraki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60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kanunu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onaylamaz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Altı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aydan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uzun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süre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toplantı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yapmaz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Bütçeyi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yasal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süre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onaylamadı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TextShape 1"/>
          <p:cNvSpPr txBox="1"/>
          <p:nvPr/>
        </p:nvSpPr>
        <p:spPr>
          <a:xfrm>
            <a:off x="677520" y="1043608"/>
            <a:ext cx="8596440" cy="88635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800" b="0" strike="noStrike" spc="-1">
                <a:solidFill>
                  <a:srgbClr val="000000"/>
                </a:solidFill>
                <a:latin typeface="Trebuchet MS"/>
              </a:rPr>
              <a:t>Belediye Meclisinin Zorunlu Komiteleri</a:t>
            </a:r>
            <a:endParaRPr lang="en-US" sz="28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13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Siyaset ve Finans Komitesi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Topluluk Komitesi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komiteler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Danışma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komiteleri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TextShape 1"/>
          <p:cNvSpPr txBox="1"/>
          <p:nvPr/>
        </p:nvSpPr>
        <p:spPr>
          <a:xfrm>
            <a:off x="677520" y="1033670"/>
            <a:ext cx="8596440" cy="89629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Başkanının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Sorumlulukları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1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Belediyeyi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temsil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eder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onun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adına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hareket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eder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Yürütme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organını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idaresini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yönetir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mali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yönetimi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denetler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başkan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yardımcısını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müdürlerini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atar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görevden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alır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Meclisinin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kararlarını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uygular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CC'ye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en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az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6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ayda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rapor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verir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Bütçeyi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gelişimini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yasa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taslaklarını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önerir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Meclisi'nden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yasanın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yürürlüğe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girmeden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önce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incelenmesi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yönünde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talepler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Çoğunluğun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az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olduğu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toplulukların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sorunları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konusunda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Belediye Başkan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Yardımcısı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ile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istişarede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bulunur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çalışmalarını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organize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eder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politikalarını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yönlendirir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Sektörel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yasalarla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tanımlanan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diğer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700" b="0" strike="noStrike" spc="-1" dirty="0" err="1">
                <a:solidFill>
                  <a:srgbClr val="000000"/>
                </a:solidFill>
                <a:latin typeface="Book Antiqua"/>
              </a:rPr>
              <a:t>sorumluluklar</a:t>
            </a:r>
            <a:r>
              <a:rPr lang="en-US" sz="17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7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TextShape 1"/>
          <p:cNvSpPr txBox="1"/>
          <p:nvPr/>
        </p:nvSpPr>
        <p:spPr>
          <a:xfrm>
            <a:off x="677520" y="1212574"/>
            <a:ext cx="8596440" cy="717386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işbirliği</a:t>
            </a:r>
            <a:r>
              <a:rPr lang="en-US" sz="24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inter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17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Ortak yerel ilgi alanı;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Belediyenin kendi yetki alanlarından veya genişletilmiş yetki alanlarından bir veya daha fazlasının kullanılması;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IMC'yi oluşturma konusundaki özgür iradesi;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Rollerin ve sorumlulukların paylaşılması, kaynakların birleştirilmesi;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Vatandaşlara sunulan kamu hizmetlerinin ekonomik, verimli ve etkili bir şekilde yürütülmesini sağlamak.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TextShape 1"/>
          <p:cNvSpPr txBox="1"/>
          <p:nvPr/>
        </p:nvSpPr>
        <p:spPr>
          <a:xfrm>
            <a:off x="677520" y="1033670"/>
            <a:ext cx="8596440" cy="89629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Demokrasi</a:t>
            </a:r>
            <a:r>
              <a:rPr lang="en-US" sz="24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19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Kanunların kabulünden önce kamuoyunun bilgilendirilmesi ve vatandaşlarla istişare edilmesi;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Dilekçe verme hakkı;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Vatandaş girişimi;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Referandum;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Danışma Komiteleri.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extShape 1"/>
          <p:cNvSpPr txBox="1"/>
          <p:nvPr/>
        </p:nvSpPr>
        <p:spPr>
          <a:xfrm>
            <a:off x="677520" y="924338"/>
            <a:ext cx="8596440" cy="100562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Yönetimi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–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kamu</a:t>
            </a:r>
            <a:r>
              <a:rPr lang="en-US" sz="2400" b="1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Book Antiqua"/>
              </a:rPr>
              <a:t>hizmeti</a:t>
            </a:r>
            <a:endParaRPr lang="en-US" sz="24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21" name="TextShape 2"/>
          <p:cNvSpPr txBox="1"/>
          <p:nvPr/>
        </p:nvSpPr>
        <p:spPr>
          <a:xfrm>
            <a:off x="677520" y="2246242"/>
            <a:ext cx="8228520" cy="4078237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Yerel yönetim – kamu hizmeti, Kamu Hizmeti Kanunu esas alınarak organize edilir ve işler;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Personel müdürü, belediye yönetimindeki en yüksek rütbeli yetkilidir;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Belediyedeki memurlar, Belediye Meclisinin ayrılmaz bir parçası olamazlar ve belediye yürütme organındaki atamalar da bu kapsamda değerlendirilemez;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571320" indent="-5713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extShape 1"/>
          <p:cNvSpPr txBox="1"/>
          <p:nvPr/>
        </p:nvSpPr>
        <p:spPr>
          <a:xfrm>
            <a:off x="677520" y="1600200"/>
            <a:ext cx="8596440" cy="4441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ctr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ctr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200" b="1" strike="noStrike" spc="-1" dirty="0">
                <a:solidFill>
                  <a:srgbClr val="404040"/>
                </a:solidFill>
                <a:latin typeface="Book Antiqua"/>
              </a:rPr>
              <a:t>İdari incelemenin amaçları:</a:t>
            </a:r>
            <a:endParaRPr lang="en-US" sz="22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ctr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2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Kurumların yasal sorumluluklarını yerine getirmelerini sağlamak için tavsiye, destek ve yardım sunmak;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faaliyetlerinin yasalara uygunluğunu sağlayın.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Vatandaşların haklarına anayasa ve kanunlara uygun olarak saygı gösterilmesini sağlamak;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Yerel yönetimlerin çıkarlarına etkisi minimum düzeydedir.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Denetimin amacına orantılı</a:t>
            </a:r>
            <a:r>
              <a:rPr lang="en-US" sz="2000" b="0" strike="noStrike" spc="-1" dirty="0">
                <a:solidFill>
                  <a:srgbClr val="40404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23" name="CustomShape 2"/>
          <p:cNvSpPr/>
          <p:nvPr/>
        </p:nvSpPr>
        <p:spPr>
          <a:xfrm>
            <a:off x="2286000" y="990720"/>
            <a:ext cx="7289640" cy="82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2C3C43"/>
                </a:solidFill>
                <a:latin typeface="Book Antiqua"/>
              </a:rPr>
              <a:t>Merkezi ve yerel yönetimler arasındaki ilişki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3600" b="0" strike="noStrike" spc="-1">
                <a:solidFill>
                  <a:srgbClr val="000000"/>
                </a:solidFill>
                <a:latin typeface="Trebuchet MS"/>
              </a:rPr>
              <a:t>MLGA'nın denetleyici rolü</a:t>
            </a:r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2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000"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işlemlerinin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hukuka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uygunluğunun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İlgili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bakanlıklar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kapsamında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kanunların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hukuka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uygunluğunun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değerlendirilmesi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sürecinin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koordinasyonu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Belediyelerin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Belediyelerin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performansının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izlenmesi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Periyodik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raporların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hazırlanması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tavsiyelerin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sunulması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MLGA,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organlarının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işlemlerinin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hukuka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uygunluğunun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ilgili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koordinasyondan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periyodik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yıllık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raporlamadan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sorumludur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yıllık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raporu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Parlamento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Hükümet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Cumhurbaşkanlığına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gönderir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).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Bakanlık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işlemlerinin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değerlendirilmesine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ilişkin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periyodik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(3)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aylık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raporu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Hükümete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sunar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800" b="0" strike="noStrike" spc="-1">
                <a:solidFill>
                  <a:srgbClr val="000000"/>
                </a:solidFill>
                <a:latin typeface="Trebuchet MS"/>
              </a:rPr>
              <a:t>Hukuki işlemlerin yasallık değerlendirmesi için gönderilmesi</a:t>
            </a:r>
            <a:endParaRPr lang="en-US" sz="28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27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Belediye,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meclisi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onaylanan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tüm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kararları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onay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tarihinden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itibaren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yedi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(7)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gün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içinde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bakanlığa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göndermekle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yükümlüdür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başkanı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bir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önceki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ay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organları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onaylanan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tüm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kararların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listesini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takip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eden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her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ayın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geç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10'una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kadar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bakanlığa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göndermekle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yükümlüdür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işlemlerinin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kabulü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bakanlık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bünyesindeki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NJAD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aracılığıyla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yapılır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; NJAD,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işlemlerini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işlemleri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listesini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alır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kaydeder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sınıflandırır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işaretler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Kayıt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protokol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işlemlerinin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ardından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eylemler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eylem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listesi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Belediyelerin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Hukuk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Denetim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Dairesine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iletilir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 DMLK,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eylemin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faaliyet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alanına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bağlı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olarak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değerlendirme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için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ilgili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Sektörel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Bakanlıklara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gönderir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TextShape 1"/>
          <p:cNvSpPr txBox="1"/>
          <p:nvPr/>
        </p:nvSpPr>
        <p:spPr>
          <a:xfrm>
            <a:off x="677520" y="1013790"/>
            <a:ext cx="8596440" cy="159026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Eylemlerin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hukuka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uygunluğunun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değerlendirilmesi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29" name="TextShape 2"/>
          <p:cNvSpPr txBox="1"/>
          <p:nvPr/>
        </p:nvSpPr>
        <p:spPr>
          <a:xfrm>
            <a:off x="457200" y="3011556"/>
            <a:ext cx="8816760" cy="3029963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Yönetimler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Bakanlığı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değerlendirilen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işlemler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söz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konusu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herhangi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kurumun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sektörel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yetki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alanına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girmediğinde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);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İlgili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bakanlıklar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yetki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alanlarına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bağlı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: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Maliye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Çevre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Sosyal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Refah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Kültür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Eğitim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Sağlık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Ekonomik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Kalkınma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Tarım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Ormancılık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Ticaret)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değerlendirilen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kanunlar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Hukuka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tabi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olmayan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eylemlerin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listesi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TextShape 1"/>
          <p:cNvSpPr txBox="1"/>
          <p:nvPr/>
        </p:nvSpPr>
        <p:spPr>
          <a:xfrm>
            <a:off x="677520" y="1076259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3600" b="0" strike="noStrike" spc="-1">
                <a:solidFill>
                  <a:srgbClr val="000000"/>
                </a:solidFill>
                <a:latin typeface="Trebuchet MS"/>
              </a:rPr>
              <a:t>Zorunlu yasal uygunluk incelemesi</a:t>
            </a:r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31" name="TextShape 2"/>
          <p:cNvSpPr txBox="1"/>
          <p:nvPr/>
        </p:nvSpPr>
        <p:spPr>
          <a:xfrm>
            <a:off x="677520" y="2160359"/>
            <a:ext cx="8596440" cy="4270257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000"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meclisinin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yasallık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açısından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zorunlu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incelemeye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tabi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olan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kararları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şunlardır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: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Tüzüğü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;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yönetmelikleri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;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meclisinin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genel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kararları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;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Belediyeler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arası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uluslararası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işbirliğine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ilişkin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anlaşmalar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;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Belediyeye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ait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mekânsal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planlar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Birinci (1)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paragrafta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belirtilen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eylemler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denetim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organı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bunların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alınmasından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itibaren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geç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on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beş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(30)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gün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içinde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incelenecektir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Belediye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zorunlu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yasal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incelemeye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gönderilmeyen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işlemler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yasal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bir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etki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Trebuchet MS"/>
              </a:rPr>
              <a:t>yaratmaz</a:t>
            </a:r>
            <a:r>
              <a:rPr lang="en-US" sz="1900" b="0" strike="noStrike" spc="-1" dirty="0">
                <a:solidFill>
                  <a:srgbClr val="000000"/>
                </a:solidFill>
                <a:latin typeface="Trebuchet MS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TextShape 1"/>
          <p:cNvSpPr txBox="1"/>
          <p:nvPr/>
        </p:nvSpPr>
        <p:spPr>
          <a:xfrm>
            <a:off x="677520" y="904460"/>
            <a:ext cx="8596440" cy="1025499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Kanunların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yeniden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incelenmesi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33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Denetim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kurulu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işleminin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yürürlükteki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mevzuata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uygun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olmadığını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düşünürse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işlemi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gözden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geçirmesi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gerekecektir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  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Belediye,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denetim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organının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kanunun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incelenmesi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talebine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talebin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alındığı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tarihten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itibaren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otuz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(30)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yanıt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verecektir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Belediye,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söz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konusu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eylemle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ilgili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olarak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alınan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önlemleri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30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bakanlığa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bildirir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3600" b="1" strike="noStrike" spc="-1" dirty="0" err="1">
                <a:solidFill>
                  <a:srgbClr val="000000"/>
                </a:solidFill>
                <a:latin typeface="Trebuchet MS"/>
              </a:rPr>
              <a:t>Kanunların</a:t>
            </a:r>
            <a:r>
              <a:rPr lang="en-US" sz="36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Trebuchet MS"/>
              </a:rPr>
              <a:t>yeniden</a:t>
            </a:r>
            <a:r>
              <a:rPr lang="en-US" sz="36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1" strike="noStrike" spc="-1" dirty="0" err="1">
                <a:solidFill>
                  <a:srgbClr val="000000"/>
                </a:solidFill>
                <a:latin typeface="Trebuchet MS"/>
              </a:rPr>
              <a:t>incelenmesi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3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/>
          </a:bodyPr>
          <a:lstStyle/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Belediye,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söz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konusu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gözden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geçirilmesi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talebini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otuz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(30)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reddeder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itiraz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konusu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uygulamaya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başlayacağını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teyit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ederse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kurulu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otuz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(30)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yetkili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mahkemede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işlemine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itiraz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edecektir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Bakanlık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eylemine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karşı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mahkemede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itiraz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etmekten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diğer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yetkili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bakanlıklar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kurumlar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hukuka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aykırı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bulunan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eylemlerden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sorumludur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.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Mahkemede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temsil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eylemin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incelenmesi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talebinde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bulunan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ilgili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bakanlık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kurum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kuruluş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talep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üzerine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yapılır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kurulu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yasallığına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ilişkin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incelemeyi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alındığı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tarihten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itibaren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on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beş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(15)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iade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etmezse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denetim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kurulunun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belediyeden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ek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belge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veya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bilgi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talep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ettiği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durumlar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hariç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olmak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üzere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belediye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işlemi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yasal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kabul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1900" b="0" strike="noStrike" spc="-1" dirty="0" err="1">
                <a:solidFill>
                  <a:srgbClr val="000000"/>
                </a:solidFill>
                <a:latin typeface="Book Antiqua"/>
              </a:rPr>
              <a:t>edilir</a:t>
            </a:r>
            <a:r>
              <a:rPr lang="en-US" sz="1900" b="0" strike="noStrike" spc="-1" dirty="0">
                <a:solidFill>
                  <a:srgbClr val="000000"/>
                </a:solidFill>
                <a:latin typeface="Book Antiqua"/>
              </a:rPr>
              <a:t>.  </a:t>
            </a: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9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9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TextShape 1"/>
          <p:cNvSpPr txBox="1"/>
          <p:nvPr/>
        </p:nvSpPr>
        <p:spPr>
          <a:xfrm>
            <a:off x="2098440" y="685800"/>
            <a:ext cx="8001000" cy="835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400" b="1" strike="noStrike" spc="-1">
                <a:solidFill>
                  <a:srgbClr val="000000"/>
                </a:solidFill>
                <a:latin typeface="Book Antiqua"/>
              </a:rPr>
              <a:t>Belediyelerin çalışmalarının izlenmesi/denetimi</a:t>
            </a:r>
            <a:endParaRPr lang="en-US" sz="24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37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Belediye Meclisi toplantılarının izlenmesi, uzaktan izleme ve fiziksel izleme yoluyla gerçekleştirilir;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Belediyelerin izlenmesi ve denetimine ilişkin raporların yayınlanması;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MLGA'dan belediyelerin izlenmesi için düzenli raporlar (üç aylık, altı aylık ve yıllık raporlar).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TextShape 1"/>
          <p:cNvSpPr txBox="1"/>
          <p:nvPr/>
        </p:nvSpPr>
        <p:spPr>
          <a:xfrm>
            <a:off x="677520" y="816480"/>
            <a:ext cx="8596440" cy="1113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İdari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Sınırlar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3600" b="0" strike="noStrike" spc="-1" dirty="0" err="1">
                <a:solidFill>
                  <a:srgbClr val="000000"/>
                </a:solidFill>
                <a:latin typeface="Trebuchet MS"/>
              </a:rPr>
              <a:t>Hakkında</a:t>
            </a:r>
            <a:r>
              <a:rPr lang="en-US" sz="3600" b="0" strike="noStrike" spc="-1" dirty="0">
                <a:solidFill>
                  <a:srgbClr val="000000"/>
                </a:solidFill>
                <a:latin typeface="Trebuchet MS"/>
              </a:rPr>
              <a:t> Kanun</a:t>
            </a:r>
            <a:endParaRPr lang="en-US" sz="36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39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Kosova Cumhuriyeti'nde yerel yönetimlerin bölgesel örgütlenmesini düzenleyen Kanun, Belediyelerin İdari Sınırları Hakkında Kanun'dur.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yeni belediyeler kurar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Belediyelerin topraklarını ve idari sınırlarını belirler.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Bu kanun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aynı zamanda yükümlülükler de getirir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HAKKINDA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bakanlık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İÇİNDE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ile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ilgili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Yönetim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P</a:t>
            </a: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Yerel yönetim, özellikle yeni belediyelerin kurulması durumunda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TextShape 1"/>
          <p:cNvSpPr txBox="1"/>
          <p:nvPr/>
        </p:nvSpPr>
        <p:spPr>
          <a:xfrm>
            <a:off x="677520" y="816480"/>
            <a:ext cx="8596440" cy="1113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2720" indent="-342720" algn="ctr" rtl="0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GB" sz="2200" b="1" strike="noStrike" spc="-1" dirty="0">
                <a:solidFill>
                  <a:srgbClr val="404040"/>
                </a:solidFill>
                <a:latin typeface="Trebuchet MS"/>
              </a:rPr>
              <a:t>BELEDİYEYE AİT TAŞINMAZ MALLARIN TAHSİSİ VE DEĞİŞİMİNE İLİŞKİN 06/L-092 SAYILI KANUN</a:t>
            </a:r>
            <a:br>
              <a:rPr dirty="0"/>
            </a:br>
            <a:endParaRPr lang="en-US" sz="22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1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Taşınmaz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Mallarının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Tahsisi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Değişimi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Usulünü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Belirleyen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09/2020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Sayılı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GB" sz="2000" b="0" strike="noStrike" spc="-1" dirty="0" err="1">
                <a:solidFill>
                  <a:srgbClr val="000000"/>
                </a:solidFill>
                <a:latin typeface="Book Antiqua"/>
              </a:rPr>
              <a:t>Yönetmelik</a:t>
            </a:r>
            <a:r>
              <a:rPr lang="en-GB" sz="2000" b="0" strike="noStrike" spc="-1" dirty="0">
                <a:solidFill>
                  <a:srgbClr val="000000"/>
                </a:solidFill>
                <a:latin typeface="Book Antiqua"/>
              </a:rPr>
              <a:t> (QRK)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Book Antiqua"/>
              </a:rPr>
              <a:t>Bu kanunun amacı, belediyeye ait taşınmazların kullanım ve takas işlemlerini düzenleyerek, yerel ekonomik kalkınma ve kamu yararının sağlanması amacıyla belediyeye ait taşınmazların sürdürülebilirliğini ve değerinin artırılmasını garanti altına almaktır.</a:t>
            </a:r>
            <a:r>
              <a:rPr lang="sq-AL" sz="2000" b="0" strike="noStrike" spc="-1" dirty="0">
                <a:solidFill>
                  <a:srgbClr val="40404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TextShape 1"/>
          <p:cNvSpPr txBox="1"/>
          <p:nvPr/>
        </p:nvSpPr>
        <p:spPr>
          <a:xfrm>
            <a:off x="677520" y="964095"/>
            <a:ext cx="8596440" cy="14014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sq-AL" sz="2500" b="0" strike="noStrike" spc="-1" dirty="0">
                <a:solidFill>
                  <a:srgbClr val="000000"/>
                </a:solidFill>
                <a:latin typeface="Trebuchet MS"/>
              </a:rPr>
              <a:t>Belediyeye ait taşınmazların kullanım hakkının verilmesine ilişkin şekiller</a:t>
            </a:r>
            <a:endParaRPr lang="en-US" sz="25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3" name="TextShape 2"/>
          <p:cNvSpPr txBox="1"/>
          <p:nvPr/>
        </p:nvSpPr>
        <p:spPr>
          <a:xfrm>
            <a:off x="677520" y="2753138"/>
            <a:ext cx="8596440" cy="3288381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Trebuchet MS"/>
              </a:rPr>
              <a:t>Belediyeye ait taşınmazların kullanım hakkının verilmesi aşağıdaki prosedürler izlenerek gerçekleştirilir: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Trebuchet MS"/>
              </a:rPr>
              <a:t>Açık artırma;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Trebuchet MS"/>
              </a:rPr>
              <a:t>İlgi beyanı; ve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 dirty="0">
                <a:solidFill>
                  <a:srgbClr val="000000"/>
                </a:solidFill>
                <a:latin typeface="Trebuchet MS"/>
              </a:rPr>
              <a:t>Belediye Başkanının Görüşmeleri.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3600" b="0" strike="noStrike" spc="-1">
                <a:solidFill>
                  <a:srgbClr val="000000"/>
                </a:solidFill>
                <a:latin typeface="Trebuchet MS"/>
              </a:rPr>
              <a:t>Kullanım izninin süresi</a:t>
            </a:r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5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Book Antiqua"/>
              </a:rPr>
              <a:t>Belediyeler taşınmaz malları bir (1) yıldan daha kısa süreliğine kiralayabilir;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Book Antiqua"/>
              </a:rPr>
              <a:t>bir (1) yıldan on beş (15) yıla kadar kısa süreli kiralama;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Book Antiqua"/>
              </a:rPr>
              <a:t>on beş (15) yıldan doksan dokuz (99) yıla kadar uzun süreli kullanım izni verilmesi.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sq-AL" sz="2500" b="1" strike="noStrike" spc="-1">
                <a:solidFill>
                  <a:srgbClr val="000000"/>
                </a:solidFill>
                <a:latin typeface="Trebuchet MS"/>
              </a:rPr>
              <a:t>Belediyenin taşınmaz mallarının listesinin yayınlanması</a:t>
            </a:r>
            <a:endParaRPr lang="en-US" sz="25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7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Belediye, kamu yararı ve belediyenin ekonomik kalkınmasını gerekçelendiren, bir sonraki yıl için planlanan gayrimenkullerin yanı sıra belediyeye ait taşınmazların genel listesini 31 Aralık'a kadar yayınlar.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Kullanıma konu taşınmaz malların listesi şu bilgileri içermelidir: taşınmazın kadastro bilgileri, kullanım amacı, varış yeri, ilanın yayınlanma tarihi ve belediyeye ait taşınmaz malın kullanım süresi.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Book Antiqua"/>
              </a:rPr>
              <a:t>Belediye Meclisi ve belediye yönetimi, Cumhurbaşkanının yerel seçimleri ilan ettiği günden itibaren belediyeye ait taşınmaz malların kullanım hakkı verilmesi ve takası ile ilgili hiçbir karar alamaz.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8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3600" b="0" strike="noStrike" spc="-1">
                <a:solidFill>
                  <a:srgbClr val="000000"/>
                </a:solidFill>
                <a:latin typeface="Trebuchet MS"/>
              </a:rPr>
              <a:t>KOMİTELER</a:t>
            </a:r>
            <a:endParaRPr lang="en-US" sz="36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49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Değerlendirme Komisyonu beş (5) üyeden oluşmaktadır ve yetkileri Belediye Meclisinin yetkileriyle bağlantılıdır.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" charset="2"/>
              <a:buChar char="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Kısa süreli kullanım prosedüründe tarafların şikayetlerini inceleyecek olan Şikayet Komisyonu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R</a:t>
            </a:r>
            <a:r>
              <a:rPr lang="sq-AL" sz="2000" b="0" strike="noStrike" spc="-1">
                <a:solidFill>
                  <a:srgbClr val="000000"/>
                </a:solidFill>
                <a:latin typeface="Book Antiqua"/>
              </a:rPr>
              <a:t>ve belediyenin taşınmaz mallarının uzun vadeli yönetimi, üç (3) üyeden oluşur ve yetkileri Belediye Meclisinin yetkisine bağlıdır.</a:t>
            </a: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TextShape 1"/>
          <p:cNvSpPr txBox="1"/>
          <p:nvPr/>
        </p:nvSpPr>
        <p:spPr>
          <a:xfrm>
            <a:off x="677520" y="1103242"/>
            <a:ext cx="8596440" cy="82671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Belediyeye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ait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taşınmazların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özel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durumlarda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kullanımına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izin</a:t>
            </a:r>
            <a:r>
              <a:rPr lang="en-GB" sz="1800" b="1" strike="noStrike" spc="-1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GB" sz="1800" b="1" strike="noStrike" spc="-1" dirty="0" err="1">
                <a:solidFill>
                  <a:srgbClr val="000000"/>
                </a:solidFill>
                <a:latin typeface="Trebuchet MS"/>
              </a:rPr>
              <a:t>verilmesi</a:t>
            </a:r>
            <a:br>
              <a:rPr dirty="0"/>
            </a:br>
            <a:endParaRPr lang="en-US" sz="18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51" name="TextShape 2"/>
          <p:cNvSpPr txBox="1"/>
          <p:nvPr/>
        </p:nvSpPr>
        <p:spPr>
          <a:xfrm>
            <a:off x="677520" y="2365512"/>
            <a:ext cx="8596440" cy="3883367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9000" lnSpcReduction="20000"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Book Antiqua"/>
              </a:rPr>
              <a:t>Kosova Cumhuriyeti'nin merkezi kurumları tarafından kullanım izni talebi yapıldığında, talep ilgili kurumun başkanı tarafından yapılmalı ve yerel kalkınma planıyla tam uyum içinde olan amacı ve kamu yararını belirtmelidir;</a:t>
            </a: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Book Antiqua"/>
              </a:rPr>
              <a:t>Kosova Cumhuriyeti ile anlaşmaları bulunan diplomatik ve konsüler temsilcilikler ile uluslararası kuruluşlara başvurulmalıdır. Talep, Dışişleri Bakanlığı aracılığıyla iletilmelidir; belediyeye ait taşınmaz mülkün yenilenebilir enerji üretim sektörüne yatırım yapılması amacıyla kullanılmasına izin verilmesi;</a:t>
            </a: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Book Antiqua"/>
              </a:rPr>
              <a:t>Belediyenin taşınmaz mallarının, bu maddenin 1. paragrafında belirtilen kategorilere göre özel durumlarda kullanımına tahsis edilmesi, belediyenin kamu yararını veya ekonomik faydasını gerçekleştirmesini sınırlamaz.</a:t>
            </a: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Book Antiqua"/>
              </a:rPr>
              <a:t>Bu durumlarda belediyeye ait taşınmazların kullanımına ilişkin usuller, bakanlık tarafından önerilen ve hükümet tarafından onaylanan bir alt yasal düzenleme ile belirlenecektir.</a:t>
            </a:r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spcBef>
                <a:spcPts val="998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endParaRPr lang="en-US" sz="18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dirty="0"/>
            </a:br>
            <a:r>
              <a:rPr lang="sq-AL" sz="2000" b="1" strike="noStrike" spc="-1" dirty="0">
                <a:solidFill>
                  <a:srgbClr val="000000"/>
                </a:solidFill>
                <a:latin typeface="Book Antiqua"/>
              </a:rPr>
              <a:t>Belediyeye ait taşınmaz malların takası</a:t>
            </a:r>
            <a:br>
              <a:rPr dirty="0"/>
            </a:br>
            <a:endParaRPr lang="en-US" sz="2000" b="0" strike="noStrike" spc="-1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53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Belediyenin, kendisine ait taşınmaz malları gerçek ve tüzel kişilerle takas etme hakkı vardır;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Book Antiqua"/>
              </a:rPr>
              <a:t>Belediye, kamu yararını gözetmek amacıyla, taşınmaz malları merkezi kurumların mallarıyla takas etme hakkına sahiptir.</a:t>
            </a:r>
            <a:r>
              <a:rPr lang="en-US" sz="2000" b="0" strike="noStrike" spc="-1">
                <a:solidFill>
                  <a:srgbClr val="404040"/>
                </a:solidFill>
                <a:latin typeface="Book Antiqua"/>
              </a:rPr>
              <a:t>.</a:t>
            </a:r>
            <a:endParaRPr lang="en-US" sz="20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54" name="CustomShape 3"/>
          <p:cNvSpPr/>
          <p:nvPr/>
        </p:nvSpPr>
        <p:spPr>
          <a:xfrm>
            <a:off x="8589960" y="6041880"/>
            <a:ext cx="684360" cy="365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2A5F703-F340-469D-8A8C-4432A6C7BE24}" type="slidenum">
              <a:rPr lang="en-US" sz="900" b="0" strike="noStrike" spc="-1">
                <a:solidFill>
                  <a:srgbClr val="90C226"/>
                </a:solidFill>
                <a:latin typeface="Calibri"/>
              </a:rPr>
              <a:t>39</a:t>
            </a:fld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extShape 1"/>
          <p:cNvSpPr txBox="1"/>
          <p:nvPr/>
        </p:nvSpPr>
        <p:spPr>
          <a:xfrm>
            <a:off x="677520" y="609120"/>
            <a:ext cx="8596440" cy="13208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rtl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/>
            <a:r>
              <a:rPr lang="en-US" sz="2000" b="1" strike="noStrike" spc="-1">
                <a:solidFill>
                  <a:srgbClr val="000000"/>
                </a:solidFill>
                <a:latin typeface="Book Antiqua"/>
              </a:rPr>
              <a:t>Kosova Özelleştirme Ajansı tarafından yönetilen taşınmaz malların mülkiyetini devretme hakkı, belediyeye aittir.</a:t>
            </a:r>
            <a:endParaRPr lang="en-US" sz="2000" b="0" strike="noStrike" spc="-1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856" name="TextShape 2"/>
          <p:cNvSpPr txBox="1"/>
          <p:nvPr/>
        </p:nvSpPr>
        <p:spPr>
          <a:xfrm>
            <a:off x="677520" y="2160360"/>
            <a:ext cx="8596440" cy="3881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0000"/>
          </a:bodyPr>
          <a:lstStyle/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Belediyeler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kamu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yararı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gereği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kendi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sınırları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bulunan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halihazırda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merkezi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kurumlar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yönetilen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taşınmaz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malların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mülkiyetinin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kendilerine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devredilmesini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talep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etme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hakkına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sahiptir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Belediye,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kamu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yararının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gerçekleştirilmesi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amacıyla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mülkiyetini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devretmeyi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amaçladığı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taşınmazı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belirlemeli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doğru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şekilde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tanımlamalıdır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;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Yerel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Yönetimlerden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Sorumlu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Bakanlık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belediyeden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gelen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dosyayı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inceleyip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tavsiyelerle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tamamladıktan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sonra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onay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Hükümete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gönderir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Hükümet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belediyenin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talebi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hakkında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karar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verecektir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 6.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Hükümetin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talebi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onaylaması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halinde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otuz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(30)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gün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içinde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mülk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devredilecektir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Belediyeye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devredilen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mülke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ilişkin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kredi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yükümlülükleri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Hükümet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tarafından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Book Antiqua"/>
              </a:rPr>
              <a:t>üstlenilir</a:t>
            </a:r>
            <a:r>
              <a:rPr lang="en-US" sz="2000" b="0" strike="noStrike" spc="-1" dirty="0">
                <a:solidFill>
                  <a:srgbClr val="000000"/>
                </a:solidFill>
                <a:latin typeface="Book Antiqua"/>
              </a:rPr>
              <a:t>.</a:t>
            </a: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  <a:p>
            <a:pPr marL="342720" indent="-342720" algn="l" rtl="0">
              <a:lnSpc>
                <a:spcPct val="100000"/>
              </a:lnSpc>
              <a:spcBef>
                <a:spcPts val="998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57" name="CustomShape 3"/>
          <p:cNvSpPr/>
          <p:nvPr/>
        </p:nvSpPr>
        <p:spPr>
          <a:xfrm>
            <a:off x="8589960" y="6041880"/>
            <a:ext cx="684360" cy="365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9C2FFBF-5DA0-46D9-91A2-D1AD56B45E45}" type="slidenum">
              <a:rPr lang="en-US" sz="900" b="0" strike="noStrike" spc="-1">
                <a:solidFill>
                  <a:srgbClr val="90C226"/>
                </a:solidFill>
                <a:latin typeface="Calibri"/>
              </a:rPr>
              <a:t>40</a:t>
            </a:fld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Content Placeholder 4"/>
          <p:cNvPicPr/>
          <p:nvPr/>
        </p:nvPicPr>
        <p:blipFill>
          <a:blip r:embed="rId2"/>
          <a:stretch/>
        </p:blipFill>
        <p:spPr>
          <a:xfrm>
            <a:off x="1324080" y="1419120"/>
            <a:ext cx="7419960" cy="4397400"/>
          </a:xfrm>
          <a:prstGeom prst="rect">
            <a:avLst/>
          </a:prstGeom>
          <a:ln w="0">
            <a:noFill/>
          </a:ln>
        </p:spPr>
      </p:pic>
      <p:sp>
        <p:nvSpPr>
          <p:cNvPr id="859" name="CustomShape 1"/>
          <p:cNvSpPr/>
          <p:nvPr/>
        </p:nvSpPr>
        <p:spPr>
          <a:xfrm>
            <a:off x="8589960" y="6041880"/>
            <a:ext cx="684360" cy="365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l" rtl="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04B33D3-6FA8-4CC0-9B4A-6D762ED027DB}" type="slidenum">
              <a:rPr lang="en-US" sz="900" b="0" strike="noStrike" spc="-1">
                <a:solidFill>
                  <a:srgbClr val="90C226"/>
                </a:solidFill>
                <a:latin typeface="Calibri"/>
              </a:rPr>
              <a:t>41</a:t>
            </a:fld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2560</Words>
  <Application>Microsoft Office PowerPoint</Application>
  <PresentationFormat>Custom</PresentationFormat>
  <Paragraphs>264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41</vt:i4>
      </vt:variant>
    </vt:vector>
  </HeadingPairs>
  <TitlesOfParts>
    <vt:vector size="64" baseType="lpstr">
      <vt:lpstr>Arial</vt:lpstr>
      <vt:lpstr>Book Antiqua</vt:lpstr>
      <vt:lpstr>Calibri</vt:lpstr>
      <vt:lpstr>Constantia</vt:lpstr>
      <vt:lpstr>Georgia</vt:lpstr>
      <vt:lpstr>Times New Roman</vt:lpstr>
      <vt:lpstr>Trebuchet MS</vt:lpstr>
      <vt:lpstr>Wingdings</vt:lpstr>
      <vt:lpstr>Wingdings 3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Lindita</cp:lastModifiedBy>
  <cp:revision>115</cp:revision>
  <dcterms:created xsi:type="dcterms:W3CDTF">2019-11-15T09:28:54Z</dcterms:created>
  <dcterms:modified xsi:type="dcterms:W3CDTF">2026-03-03T12:50:26Z</dcterms:modified>
  <dc:language>en-US</dc:language>
</cp:coreProperties>
</file>