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61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1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42" name="PlaceHolder 2"/>
          <p:cNvSpPr>
            <a:spLocks noGrp="1"/>
          </p:cNvSpPr>
          <p:nvPr>
            <p:ph type="hdr"/>
          </p:nvPr>
        </p:nvSpPr>
        <p:spPr>
          <a:xfrm>
            <a:off x="-360" y="0"/>
            <a:ext cx="2971800" cy="45720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3885840" y="0"/>
            <a:ext cx="2971800" cy="45720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</a:rPr>
              <a:t>Situata aktuale dhe prespektiva e pushtetit lokal në Kosovë</a:t>
            </a:r>
          </a:p>
        </p:txBody>
      </p:sp>
      <p:sp>
        <p:nvSpPr>
          <p:cNvPr id="44" name="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440"/>
            <a:ext cx="4572000" cy="3429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r>
              <a:rPr lang="en-US" sz="3300" b="0" strike="noStrike" spc="-1">
                <a:solidFill>
                  <a:srgbClr val="000000"/>
                </a:solidFill>
                <a:latin typeface="Calibri Light"/>
              </a:rPr>
              <a:t>Click to move the slide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Click to edit the notes format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ftr"/>
          </p:nvPr>
        </p:nvSpPr>
        <p:spPr>
          <a:xfrm>
            <a:off x="-360" y="8686800"/>
            <a:ext cx="2971800" cy="4572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</a:rPr>
              <a:t>AKK / AKM / AKO</a:t>
            </a:r>
          </a:p>
        </p:txBody>
      </p:sp>
      <p:sp>
        <p:nvSpPr>
          <p:cNvPr id="47" name="PlaceHolder 7"/>
          <p:cNvSpPr>
            <a:spLocks noGrp="1"/>
          </p:cNvSpPr>
          <p:nvPr>
            <p:ph type="sldNum"/>
          </p:nvPr>
        </p:nvSpPr>
        <p:spPr>
          <a:xfrm>
            <a:off x="3885840" y="8686800"/>
            <a:ext cx="2971800" cy="4572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887BBDC-9F4C-4ABD-AC41-C1C2DE9E2AFA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3886200" y="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Kosova'da yerel yönetimlerin mevcut durumu ve geleceği</a:t>
            </a:r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5" name="CustomShape 2"/>
          <p:cNvSpPr/>
          <p:nvPr/>
        </p:nvSpPr>
        <p:spPr>
          <a:xfrm>
            <a:off x="0" y="868680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AKM / AKM / AKO</a:t>
            </a:r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6" name="CustomShape 3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4FBBF71-10E1-4DA6-8F5C-7CF6CF69D189}" type="slidenum"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1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7" name="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198" name="PlaceHolder 5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rtl="0">
              <a:spcBef>
                <a:spcPts val="44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AKM'nin PP programı aracılığıyla sunumunun ana sayfası 17062002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3886200" y="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Kosova'da yerel yönetimlerin mevcut durumu ve geleceği</a:t>
            </a:r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0" name="CustomShape 2"/>
          <p:cNvSpPr/>
          <p:nvPr/>
        </p:nvSpPr>
        <p:spPr>
          <a:xfrm>
            <a:off x="0" y="868680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AKM / AKM / AKO</a:t>
            </a:r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1" name="CustomShape 3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911FB31-281D-42C6-87F5-E057A2148AB5}" type="slidenum"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2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2" name="PlaceHolder 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203" name="PlaceHolder 5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600" algn="l" rtl="0">
              <a:spcBef>
                <a:spcPts val="448"/>
              </a:spcBef>
              <a:buClr>
                <a:srgbClr val="000000"/>
              </a:buClr>
              <a:buFont typeface="Times New Roman"/>
              <a:buAutoNum type="alphaLcPeriod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Kosova'daki ilk demokratik seçimlerin ardından</a:t>
            </a:r>
          </a:p>
          <a:p>
            <a:pPr marL="228600" indent="-228600" algn="l" rtl="0">
              <a:spcBef>
                <a:spcPts val="448"/>
              </a:spcBef>
              <a:buClr>
                <a:srgbClr val="000000"/>
              </a:buClr>
              <a:buFont typeface="Times New Roman"/>
              <a:buAutoNum type="alphaLcPeriod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 Avrupa Konseyi çerçevesinde Avrupa Yerel Yönetimler Şartı'nın 10. maddesine (örgütlenme hakkı) dayanmakla birlikte, merkez-belediye ilişkilerinde farklı yönetim düzeylerinin yetki çatışmasından kaynaklanan birçok zayıflığa da dayanmak</a:t>
            </a:r>
          </a:p>
          <a:p>
            <a:pPr marL="228600" indent="-228600" algn="l" rtl="0">
              <a:spcBef>
                <a:spcPts val="448"/>
              </a:spcBef>
              <a:buClr>
                <a:srgbClr val="000000"/>
              </a:buClr>
              <a:buFont typeface="Times New Roman"/>
              <a:buAutoNum type="alphaLcPeriod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Belediyelerin çıkarlarını korumak için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 rtl="0"/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6" name="CustomShape 3"/>
          <p:cNvSpPr/>
          <p:nvPr/>
        </p:nvSpPr>
        <p:spPr>
          <a:xfrm>
            <a:off x="3886200" y="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</a:rPr>
              <a:t>Kosova'da yerel yönetimlerin mevcut durumu ve geleceği</a:t>
            </a:r>
          </a:p>
        </p:txBody>
      </p:sp>
      <p:sp>
        <p:nvSpPr>
          <p:cNvPr id="207" name="CustomShape 4"/>
          <p:cNvSpPr/>
          <p:nvPr/>
        </p:nvSpPr>
        <p:spPr>
          <a:xfrm>
            <a:off x="0" y="868680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Calibri"/>
              </a:rPr>
              <a:t>AKM / AKM / AKO</a:t>
            </a:r>
          </a:p>
        </p:txBody>
      </p:sp>
      <p:sp>
        <p:nvSpPr>
          <p:cNvPr id="208" name="CustomShape 5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9CBFD69-1F93-45E6-956E-E5BDEA70F236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12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880" cy="13255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28560" y="1825200"/>
            <a:ext cx="7886880" cy="4351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880" cy="13255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28560" y="1825200"/>
            <a:ext cx="7886880" cy="43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880" cy="13255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28560" y="1825200"/>
            <a:ext cx="3848760" cy="43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0280" y="1825200"/>
            <a:ext cx="3848760" cy="43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880" cy="13255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880" cy="6145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880" cy="13255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28560" y="1825200"/>
            <a:ext cx="384876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0280" y="1825200"/>
            <a:ext cx="3848760" cy="43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76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880" cy="13255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28560" y="1825200"/>
            <a:ext cx="3848760" cy="43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0280" y="1825200"/>
            <a:ext cx="384876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0280" y="4098240"/>
            <a:ext cx="384876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880" cy="13255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28560" y="1825200"/>
            <a:ext cx="384876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0280" y="1825200"/>
            <a:ext cx="384876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88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880" cy="13255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28560" y="1825200"/>
            <a:ext cx="788688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88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880" cy="13255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28560" y="1825200"/>
            <a:ext cx="384876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0280" y="1825200"/>
            <a:ext cx="384876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76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0280" y="4098240"/>
            <a:ext cx="384876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880" cy="13255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28560" y="1825200"/>
            <a:ext cx="253944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95440" y="1825200"/>
            <a:ext cx="253944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962320" y="1825200"/>
            <a:ext cx="253944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28560" y="4098240"/>
            <a:ext cx="253944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95440" y="4098240"/>
            <a:ext cx="253944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962320" y="4098240"/>
            <a:ext cx="2539440" cy="2075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880" cy="13255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r>
              <a:rPr lang="en-US" sz="3300" b="0" strike="noStrike" spc="-1">
                <a:solidFill>
                  <a:srgbClr val="000000"/>
                </a:solidFill>
                <a:latin typeface="Calibri Light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28560" y="1825200"/>
            <a:ext cx="7886880" cy="43513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171360" indent="-17136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1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514080" lvl="1" indent="-17136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1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857160" lvl="2" indent="-17136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1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199880" lvl="3" indent="-17136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1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1542960" lvl="4" indent="-17136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1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1542960" lvl="5" indent="-17136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1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1542960" lvl="6" indent="-17136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1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628200" y="6356520"/>
            <a:ext cx="205740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029040" y="6356520"/>
            <a:ext cx="30859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457680" y="6356520"/>
            <a:ext cx="205740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03DF127-4402-4EFD-AE99-7B694E056F9F}" type="slidenum">
              <a:rPr lang="en-US" sz="900" b="0" strike="noStrike" spc="-1">
                <a:solidFill>
                  <a:srgbClr val="898989"/>
                </a:solidFill>
                <a:latin typeface="Calibri"/>
              </a:rPr>
              <a:t>‹#›</a:t>
            </a:fld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komunat-ks.net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Shape 1"/>
          <p:cNvSpPr txBox="1"/>
          <p:nvPr/>
        </p:nvSpPr>
        <p:spPr>
          <a:xfrm>
            <a:off x="0" y="4571640"/>
            <a:ext cx="91440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800" b="1" strike="noStrike" spc="-1">
                <a:solidFill>
                  <a:srgbClr val="000000"/>
                </a:solidFill>
                <a:latin typeface="Calibri"/>
                <a:ea typeface="Times New Roman"/>
              </a:rPr>
              <a:t>KOSOVA BELEDİYELERİ BİRLİĞİ</a:t>
            </a:r>
            <a:br/>
            <a:endParaRPr lang="en-US" sz="28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9" name="CustomShape 2"/>
          <p:cNvSpPr/>
          <p:nvPr/>
        </p:nvSpPr>
        <p:spPr>
          <a:xfrm>
            <a:off x="3886200" y="284328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CustomShape 3"/>
          <p:cNvSpPr/>
          <p:nvPr/>
        </p:nvSpPr>
        <p:spPr>
          <a:xfrm>
            <a:off x="3886200" y="284328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1" name="Picture 2"/>
          <p:cNvPicPr/>
          <p:nvPr/>
        </p:nvPicPr>
        <p:blipFill>
          <a:blip r:embed="rId3"/>
          <a:stretch/>
        </p:blipFill>
        <p:spPr>
          <a:xfrm>
            <a:off x="2971800" y="838080"/>
            <a:ext cx="2817720" cy="3338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Shape 1"/>
          <p:cNvSpPr txBox="1"/>
          <p:nvPr/>
        </p:nvSpPr>
        <p:spPr>
          <a:xfrm>
            <a:off x="761760" y="1508040"/>
            <a:ext cx="7505640" cy="1325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3500" b="1" strike="noStrike" spc="-1" dirty="0" err="1">
                <a:solidFill>
                  <a:srgbClr val="000000"/>
                </a:solidFill>
                <a:latin typeface="Calibri"/>
              </a:rPr>
              <a:t>AKM'nin</a:t>
            </a:r>
            <a:r>
              <a:rPr lang="en-US" sz="3500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500" b="1" strike="noStrike" spc="-1" dirty="0" err="1">
                <a:solidFill>
                  <a:srgbClr val="000000"/>
                </a:solidFill>
                <a:latin typeface="Calibri"/>
              </a:rPr>
              <a:t>Kuruluşu</a:t>
            </a:r>
            <a:endParaRPr lang="en-US" sz="3500" b="0" strike="noStrike" spc="-1" dirty="0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3" name="TextShape 2"/>
          <p:cNvSpPr txBox="1"/>
          <p:nvPr/>
        </p:nvSpPr>
        <p:spPr>
          <a:xfrm>
            <a:off x="685440" y="3200400"/>
            <a:ext cx="8077320" cy="4114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171360" indent="-171360"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300" b="1" strike="noStrike" spc="-1">
                <a:solidFill>
                  <a:srgbClr val="000000"/>
                </a:solidFill>
                <a:latin typeface="Calibri"/>
              </a:rPr>
              <a:t>30 Haziran 2001 (savaştan sonraki ilk yerel seçimlerden önce)</a:t>
            </a:r>
            <a:endParaRPr lang="en-US" sz="23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3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300" b="1" strike="noStrike" spc="-1">
                <a:solidFill>
                  <a:srgbClr val="000000"/>
                </a:solidFill>
                <a:latin typeface="Calibri"/>
              </a:rPr>
              <a:t>Avrupa Yerel Yönetimler Şartı'nın 10. Maddesine dayanmaktadır.</a:t>
            </a:r>
            <a:br/>
            <a:r>
              <a:rPr lang="en-US" sz="2300" b="1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en-US" sz="23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300" b="1" strike="noStrike" spc="-1">
                <a:solidFill>
                  <a:srgbClr val="000000"/>
                </a:solidFill>
                <a:latin typeface="Calibri"/>
              </a:rPr>
              <a:t>Yerel Özyönetim Yasası</a:t>
            </a:r>
            <a:endParaRPr lang="en-US" sz="23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3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" name="CustomShape 3"/>
          <p:cNvSpPr/>
          <p:nvPr/>
        </p:nvSpPr>
        <p:spPr>
          <a:xfrm>
            <a:off x="609480" y="76320"/>
            <a:ext cx="8458200" cy="114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" name="CustomShape 4"/>
          <p:cNvSpPr/>
          <p:nvPr/>
        </p:nvSpPr>
        <p:spPr>
          <a:xfrm>
            <a:off x="0" y="2819520"/>
            <a:ext cx="9144000" cy="289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ctr"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000" b="1" strike="noStrike" spc="-1">
                <a:solidFill>
                  <a:srgbClr val="000000"/>
                </a:solidFill>
                <a:latin typeface="Arial"/>
              </a:rPr>
              <a:t>   	</a:t>
            </a:r>
            <a:endParaRPr lang="en-US" sz="30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6" name="Picture 3"/>
          <p:cNvPicPr/>
          <p:nvPr/>
        </p:nvPicPr>
        <p:blipFill>
          <a:blip r:embed="rId3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57" name="Picture 5"/>
          <p:cNvPicPr/>
          <p:nvPr/>
        </p:nvPicPr>
        <p:blipFill>
          <a:blip r:embed="rId4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58" name="Picture 6"/>
          <p:cNvPicPr/>
          <p:nvPr/>
        </p:nvPicPr>
        <p:blipFill>
          <a:blip r:embed="rId5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Shape 1"/>
          <p:cNvSpPr txBox="1"/>
          <p:nvPr/>
        </p:nvSpPr>
        <p:spPr>
          <a:xfrm>
            <a:off x="685800" y="3431880"/>
            <a:ext cx="6858000" cy="16556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22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AKM, üyelerinin (yerel yönetimlerin) genel çıkarlarını temsil eden, kar amacı gütmeyen bir tüzel kişiliktir.</a:t>
            </a: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22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AKM, Kosova'da Avrupa Yerel Yönetimler Şartı kurallarını uygulamaya kararlıdır.</a:t>
            </a: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algn="ctr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CustomShape 2"/>
          <p:cNvSpPr/>
          <p:nvPr/>
        </p:nvSpPr>
        <p:spPr>
          <a:xfrm>
            <a:off x="685800" y="1219320"/>
            <a:ext cx="7886880" cy="1325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3000" b="1" strike="noStrike" spc="-1">
                <a:solidFill>
                  <a:srgbClr val="000000"/>
                </a:solidFill>
                <a:latin typeface="Calibri"/>
              </a:rPr>
              <a:t>Kosova Belediyeler Birliği (AKM)</a:t>
            </a:r>
            <a:endParaRPr lang="en-US" sz="30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1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62" name="Picture 4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63" name="Picture 5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Shape 1"/>
          <p:cNvSpPr txBox="1"/>
          <p:nvPr/>
        </p:nvSpPr>
        <p:spPr>
          <a:xfrm>
            <a:off x="628560" y="365040"/>
            <a:ext cx="7886880" cy="1325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l" rtl="0"/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5" name="TextShape 2"/>
          <p:cNvSpPr txBox="1"/>
          <p:nvPr/>
        </p:nvSpPr>
        <p:spPr>
          <a:xfrm>
            <a:off x="628560" y="2361960"/>
            <a:ext cx="7886880" cy="43513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2200" b="1" strike="noStrike" spc="-1">
                <a:solidFill>
                  <a:srgbClr val="000000"/>
                </a:solidFill>
                <a:latin typeface="Calibri"/>
                <a:ea typeface="Times New Roman"/>
              </a:rPr>
              <a:t>MİSYON</a:t>
            </a: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22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Kosova Belediyeler Birliği'nin misyonu, belediyelerle ortak çabalar yoluyla verimli, sürdürülebilir ve demokratik yerel yönetimler oluşturmak ve üyelerinin ihtiyaçlarını karşılamada yüksek kaliteli performans elde etmektir.</a:t>
            </a: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200" b="1" strike="noStrike" spc="-1">
                <a:solidFill>
                  <a:srgbClr val="000000"/>
                </a:solidFill>
                <a:latin typeface="Calibri"/>
                <a:ea typeface="Times New Roman"/>
              </a:rPr>
              <a:t>GÖRÜŞ</a:t>
            </a: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2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""Yerel demokrasiyi ve vatandaşlarının yaşam kalitesini geliştirmek için belediyelerin hizmetindeyiz."</a:t>
            </a: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CustomShape 3"/>
          <p:cNvSpPr/>
          <p:nvPr/>
        </p:nvSpPr>
        <p:spPr>
          <a:xfrm>
            <a:off x="-76320" y="758880"/>
            <a:ext cx="7886880" cy="1325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 algn="ctr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3000" b="1" strike="noStrike" spc="-1">
                <a:solidFill>
                  <a:srgbClr val="000000"/>
                </a:solidFill>
                <a:latin typeface="Calibri"/>
              </a:rPr>
              <a:t>Kosova Belediyeler Birliği (AKM)</a:t>
            </a:r>
            <a:endParaRPr lang="en-US" sz="30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7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68" name="Picture 4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69" name="Picture 5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Shape 1"/>
          <p:cNvSpPr txBox="1"/>
          <p:nvPr/>
        </p:nvSpPr>
        <p:spPr>
          <a:xfrm>
            <a:off x="685800" y="969840"/>
            <a:ext cx="7886880" cy="1325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3300" b="1" strike="noStrike" spc="-1">
                <a:solidFill>
                  <a:srgbClr val="000000"/>
                </a:solidFill>
                <a:latin typeface="Calibri"/>
              </a:rPr>
              <a:t>AKM hedefleri</a:t>
            </a:r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1" name="TextShape 2"/>
          <p:cNvSpPr txBox="1"/>
          <p:nvPr/>
        </p:nvSpPr>
        <p:spPr>
          <a:xfrm>
            <a:off x="685800" y="243828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buClr>
                <a:srgbClr val="23282D"/>
              </a:buClr>
              <a:buSzPct val="50000"/>
              <a:buFont typeface="Symbol" charset="2"/>
              <a:buChar char=""/>
              <a:tabLst>
                <a:tab pos="22860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000" b="1" strike="noStrike" spc="-1">
                <a:solidFill>
                  <a:srgbClr val="23282D"/>
                </a:solidFill>
                <a:latin typeface="Calibri"/>
                <a:ea typeface="Times New Roman"/>
              </a:rPr>
              <a:t>Merkezi ve yerel yönetimler arasında eşit düzeyde pratik destek ve katılım yoluyla gücün merkeziyetçilikten uzaklaştırılmasını teşvik etmek;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tabLst>
                <a:tab pos="0" algn="l"/>
                <a:tab pos="22860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buClr>
                <a:srgbClr val="23282D"/>
              </a:buClr>
              <a:buSzPct val="50000"/>
              <a:buFont typeface="Symbol" charset="2"/>
              <a:buChar char=""/>
              <a:tabLst>
                <a:tab pos="22860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000" b="1" strike="noStrike" spc="-1">
                <a:solidFill>
                  <a:srgbClr val="23282D"/>
                </a:solidFill>
                <a:latin typeface="Calibri"/>
                <a:ea typeface="Times New Roman"/>
              </a:rPr>
              <a:t>Vatandaşları ve iş dünyasını da kapsayan yerel demokrasiye yönelik kamu desteğini genişletmek ve onların kendi örgütlenmelerine ve yerel yönetime katılma isteklerine olan güveni artırmak;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tabLst>
                <a:tab pos="0" algn="l"/>
                <a:tab pos="22860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buClr>
                <a:srgbClr val="23282D"/>
              </a:buClr>
              <a:buSzPct val="50000"/>
              <a:buFont typeface="Symbol" charset="2"/>
              <a:buChar char=""/>
              <a:tabLst>
                <a:tab pos="22860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000" b="1" strike="noStrike" spc="-1">
                <a:solidFill>
                  <a:srgbClr val="23282D"/>
                </a:solidFill>
                <a:latin typeface="Calibri"/>
                <a:ea typeface="Times New Roman"/>
              </a:rPr>
              <a:t>Belediyelerin yetkinliklerini, bilgilerini ve kapasitelerini artırarak yüksek kaliteli ve etkili yerel hizmetler sunmalarını sağlamak;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2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73" name="Picture 4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74" name="Picture 5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Shape 1"/>
          <p:cNvSpPr txBox="1"/>
          <p:nvPr/>
        </p:nvSpPr>
        <p:spPr>
          <a:xfrm>
            <a:off x="628560" y="365040"/>
            <a:ext cx="7886880" cy="1325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l" rtl="0"/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6" name="TextShape 2"/>
          <p:cNvSpPr txBox="1"/>
          <p:nvPr/>
        </p:nvSpPr>
        <p:spPr>
          <a:xfrm>
            <a:off x="628560" y="1825200"/>
            <a:ext cx="7886880" cy="43513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buClr>
                <a:srgbClr val="23282D"/>
              </a:buClr>
              <a:buSzPct val="50000"/>
              <a:buFont typeface="Symbol" charset="2"/>
              <a:buChar char=""/>
              <a:tabLst>
                <a:tab pos="228600" algn="l"/>
                <a:tab pos="45720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buClr>
                <a:srgbClr val="23282D"/>
              </a:buClr>
              <a:buSzPct val="50000"/>
              <a:buFont typeface="Symbol" charset="2"/>
              <a:buChar char=""/>
              <a:tabLst>
                <a:tab pos="228600" algn="l"/>
                <a:tab pos="45720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buClr>
                <a:srgbClr val="23282D"/>
              </a:buClr>
              <a:buSzPct val="50000"/>
              <a:buFont typeface="Symbol" charset="2"/>
              <a:buChar char=""/>
              <a:tabLst>
                <a:tab pos="228600" algn="l"/>
                <a:tab pos="45720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000" b="1" strike="noStrike" spc="-1">
                <a:solidFill>
                  <a:srgbClr val="23282D"/>
                </a:solidFill>
                <a:latin typeface="Calibri"/>
                <a:ea typeface="Times New Roman"/>
              </a:rPr>
              <a:t>Belediyeler için alternatif finansman kaynakları bulmak;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buClr>
                <a:srgbClr val="23282D"/>
              </a:buClr>
              <a:buSzPct val="50000"/>
              <a:buFont typeface="Symbol" charset="2"/>
              <a:buChar char=""/>
              <a:tabLst>
                <a:tab pos="228600" algn="l"/>
                <a:tab pos="45720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buClr>
                <a:srgbClr val="23282D"/>
              </a:buClr>
              <a:buSzPct val="50000"/>
              <a:buFont typeface="Symbol" charset="2"/>
              <a:buChar char=""/>
              <a:tabLst>
                <a:tab pos="228600" algn="l"/>
                <a:tab pos="45720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000" b="1" strike="noStrike" spc="-1">
                <a:solidFill>
                  <a:srgbClr val="23282D"/>
                </a:solidFill>
                <a:latin typeface="Calibri"/>
                <a:ea typeface="Times New Roman"/>
              </a:rPr>
              <a:t>Kosova Belediyelerinin Avrupa ve dünya genelindeki yerel yönetimlerle eşit ve rekabetçi ortaklıklara sahip olduğunu göstermek;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buClr>
                <a:srgbClr val="23282D"/>
              </a:buClr>
              <a:buSzPct val="50000"/>
              <a:buFont typeface="Symbol" charset="2"/>
              <a:buChar char=""/>
              <a:tabLst>
                <a:tab pos="228600" algn="l"/>
                <a:tab pos="45720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buClr>
                <a:srgbClr val="23282D"/>
              </a:buClr>
              <a:buSzPct val="50000"/>
              <a:buFont typeface="Symbol" charset="2"/>
              <a:buChar char=""/>
              <a:tabLst>
                <a:tab pos="228600" algn="l"/>
                <a:tab pos="45720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000" b="1" strike="noStrike" spc="-1">
                <a:solidFill>
                  <a:srgbClr val="23282D"/>
                </a:solidFill>
                <a:latin typeface="Calibri"/>
                <a:ea typeface="Times New Roman"/>
              </a:rPr>
              <a:t>Derneğin iç ve dış çevrelerdeki değişikliklere paralel olarak gelişimini desteklemek.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l" rtl="0">
              <a:spcBef>
                <a:spcPts val="748"/>
              </a:spcBef>
              <a:buClr>
                <a:srgbClr val="23282D"/>
              </a:buClr>
              <a:buFont typeface="Arial"/>
              <a:buChar char="•"/>
              <a:tabLst>
                <a:tab pos="228600" algn="l"/>
                <a:tab pos="45720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CustomShape 3"/>
          <p:cNvSpPr/>
          <p:nvPr/>
        </p:nvSpPr>
        <p:spPr>
          <a:xfrm>
            <a:off x="685800" y="969840"/>
            <a:ext cx="7886880" cy="1325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rmAutofit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3300" b="1" strike="noStrike" spc="-1">
                <a:solidFill>
                  <a:srgbClr val="000000"/>
                </a:solidFill>
                <a:latin typeface="Calibri"/>
              </a:rPr>
              <a:t>AKM hedefleri</a:t>
            </a:r>
            <a:endParaRPr lang="en-US" sz="33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8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79" name="Picture 4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80" name="Picture 5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Shape 1"/>
          <p:cNvSpPr txBox="1"/>
          <p:nvPr/>
        </p:nvSpPr>
        <p:spPr>
          <a:xfrm>
            <a:off x="609480" y="1227240"/>
            <a:ext cx="7886880" cy="1325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3300" b="1" strike="noStrike" spc="-1">
                <a:solidFill>
                  <a:srgbClr val="000000"/>
                </a:solidFill>
                <a:latin typeface="Calibri"/>
              </a:rPr>
              <a:t>AKM yapısı</a:t>
            </a:r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82" name="TextShape 2"/>
          <p:cNvSpPr txBox="1"/>
          <p:nvPr/>
        </p:nvSpPr>
        <p:spPr>
          <a:xfrm>
            <a:off x="628560" y="2361960"/>
            <a:ext cx="7886880" cy="43513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l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100" b="1" strike="noStrike" spc="-1">
                <a:solidFill>
                  <a:srgbClr val="000000"/>
                </a:solidFill>
                <a:latin typeface="Calibri"/>
              </a:rPr>
              <a:t>siyasi</a:t>
            </a:r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100" b="1" strike="noStrike" spc="-1">
                <a:solidFill>
                  <a:srgbClr val="000000"/>
                </a:solidFill>
                <a:latin typeface="Calibri"/>
              </a:rPr>
              <a:t>İdari-Yönetici</a:t>
            </a:r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3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84" name="Picture 4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85" name="Picture 5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685440" y="1209240"/>
            <a:ext cx="84582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3300" b="1" strike="noStrike" spc="-1">
                <a:solidFill>
                  <a:srgbClr val="000000"/>
                </a:solidFill>
                <a:latin typeface="Calibri"/>
              </a:rPr>
              <a:t>AKM Siyasi Yapısı</a:t>
            </a:r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87" name="TextShape 2"/>
          <p:cNvSpPr txBox="1"/>
          <p:nvPr/>
        </p:nvSpPr>
        <p:spPr>
          <a:xfrm>
            <a:off x="685440" y="2581200"/>
            <a:ext cx="8458200" cy="4114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171360" indent="-171360"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200" b="1" strike="noStrike" spc="-1">
                <a:solidFill>
                  <a:srgbClr val="000000"/>
                </a:solidFill>
                <a:latin typeface="Calibri"/>
              </a:rPr>
              <a:t>Başkan</a:t>
            </a: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200" b="1" strike="noStrike" spc="-1">
                <a:solidFill>
                  <a:srgbClr val="000000"/>
                </a:solidFill>
                <a:latin typeface="Calibri"/>
              </a:rPr>
              <a:t>PANO</a:t>
            </a: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200" b="1" strike="noStrike" spc="-1">
                <a:solidFill>
                  <a:srgbClr val="000000"/>
                </a:solidFill>
                <a:latin typeface="Calibri"/>
              </a:rPr>
              <a:t>Belediye Başkanları Konseyi</a:t>
            </a: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200" b="1" strike="noStrike" spc="-1">
                <a:solidFill>
                  <a:srgbClr val="000000"/>
                </a:solidFill>
                <a:latin typeface="Calibri"/>
              </a:rPr>
              <a:t>Genel Kurul</a:t>
            </a: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8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89" name="Picture 4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90" name="Picture 5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628560" y="1293840"/>
            <a:ext cx="7886880" cy="9158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900" b="1" strike="noStrike" spc="-1">
                <a:solidFill>
                  <a:srgbClr val="000000"/>
                </a:solidFill>
                <a:latin typeface="Calibri"/>
                <a:ea typeface="Times New Roman"/>
              </a:rPr>
              <a:t>Derneğin yönetim organları</a:t>
            </a:r>
            <a:endParaRPr lang="en-US" sz="29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92" name="TextShape 2"/>
          <p:cNvSpPr txBox="1"/>
          <p:nvPr/>
        </p:nvSpPr>
        <p:spPr>
          <a:xfrm>
            <a:off x="637920" y="2209320"/>
            <a:ext cx="7886520" cy="48085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169560" indent="-169560" algn="l" rtl="0"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Calibri"/>
                <a:ea typeface="Times New Roman"/>
              </a:rPr>
              <a:t>TOPLANTI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Derneğin en üst yönetim organı, tüm üyelerinden oluşan Genel Kurul'dur. Belediyeler, her 10 meclis üyesi için Derneğe bir temsilci gönderir.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169560" indent="-169560" algn="l" rtl="0"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169560" indent="-169560" algn="l" rtl="0"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Calibri"/>
                <a:ea typeface="Times New Roman"/>
              </a:rPr>
              <a:t>Belediye Başkanları Konseyi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Kosova Belediyeler Birliği Konseyi, belediye başkanları ve yönetim kurulu üyelerinden oluşmaktadır.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169560" indent="-169560" algn="l" rtl="0"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169560" indent="-169560" algn="l" rtl="0"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Calibri"/>
                <a:ea typeface="Times New Roman"/>
              </a:rPr>
              <a:t>PANO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- Dernek Yönetim Kurulu, Dernek Meclisi üyeleri tarafından seçilir. Yönetim Kurulu 7 üyeden oluşur: Başkan, Başkan Yardımcısı ve beş diğer üye. Yönetim Kurulunda siyasi partilerin ve azınlıkların temsiline saygı gösterilir.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169560" indent="-169560" algn="l" rtl="0"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169560" indent="-169560" algn="l" rtl="0"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Calibri"/>
                <a:ea typeface="Times New Roman"/>
              </a:rPr>
              <a:t>Yönetici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Derneğin yönetimi, İcra Direktörü tarafından yürütülmekte olup, bir İcra Direktörü Yardımcısı ve 4 Yönetici olmak üzere toplam 15 yetkiliden oluşmaktadır.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169560" indent="-169560"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3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4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95" name="Picture 5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628560" y="365040"/>
            <a:ext cx="7886880" cy="1325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l" rtl="0"/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97" name="TextShape 2"/>
          <p:cNvSpPr txBox="1"/>
          <p:nvPr/>
        </p:nvSpPr>
        <p:spPr>
          <a:xfrm>
            <a:off x="628560" y="1825200"/>
            <a:ext cx="7886880" cy="43513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l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3000" b="1" strike="noStrike" spc="-1">
                <a:solidFill>
                  <a:srgbClr val="000000"/>
                </a:solidFill>
                <a:latin typeface="Calibri"/>
              </a:rPr>
              <a:t>Meslek Yüksekokulları</a:t>
            </a:r>
            <a:endParaRPr lang="en-US" sz="30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30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19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AKM'nin amaçlarından biri, belediyelerle ilgili çeşitli sorunları tespit etmek ve ilgili mercilerde bunlara çözüm bulmaktır.</a:t>
            </a: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19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AKM ayrıca lobicilik mekanizmalarını kullanarak belediyeler tarafından gündeme getirilen sorunlara çözüm arayışında bulunuyor.</a:t>
            </a: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19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Kosova Belediyeler Birliği, ilgili alanlardaki çeşitli konuların ele alındığı profesyonel bir mekanizma olarak, kendi kurullarına sahiptir. AKM kurulları, AKM'nin temel mekanizmalarından biridir.</a:t>
            </a: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19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 Bu planlar, tüm belediyeleri, yani belediye müdürlüklerinin yöneticilerini veya her sektördeki yetkilileri kapsayacak şekilde tasarlanmıştır.</a:t>
            </a: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8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99" name="Picture 4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00" name="Picture 5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628560" y="1523880"/>
            <a:ext cx="7886880" cy="395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500" b="1" strike="noStrike" spc="-1">
                <a:solidFill>
                  <a:srgbClr val="000000"/>
                </a:solidFill>
                <a:latin typeface="Calibri"/>
              </a:rPr>
              <a:t>Meslek Yüksekokulları</a:t>
            </a:r>
            <a:br/>
            <a:endParaRPr lang="en-US" sz="25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02" name="TextShape 2"/>
          <p:cNvSpPr txBox="1"/>
          <p:nvPr/>
        </p:nvSpPr>
        <p:spPr>
          <a:xfrm>
            <a:off x="628560" y="1825200"/>
            <a:ext cx="7886880" cy="435132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5000"/>
          </a:bodyPr>
          <a:lstStyle/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1	Yerel Ekonomik Kalkınma Koleji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2.	Eğitim Koleji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3.	Mekânsal Planlama Koleji: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4.	Bütçe ve Finans Koleji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5.	Sağlık ve Sosyal Refah Koleji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6.	Yönetim Koleji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7.	Kamu Hizmetleri Koleji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8.	Belediye Başkanları Kurulu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9.	Kültür, Gençlik ve Spor Koleji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10.	Avrupa Entegrasyon Yetkilileri Koleji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11.	Belediye Müfettişleri Koleji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12.	Hukuk Görevlileri Koleji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13.	Bilgi Teknolojileri Koleji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14.	Şeffaflık Koleji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15.	Tedarik Koleji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16.	Personel Koleji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17.	Enerji Verimliliği Çalışma Grubu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18.	Atık Yönetimi GP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19.	WP Mekansal Planlama</a:t>
            </a: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marL="56880" algn="l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3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04" name="Picture 4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05" name="Picture 5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685800" y="304920"/>
            <a:ext cx="7772400" cy="914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Arial Black"/>
              </a:rPr>
              <a:t>AKM Yönetim Yapısı</a:t>
            </a:r>
            <a:endParaRPr lang="en-US" sz="2800" b="0" strike="noStrike" spc="-1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07" name="Picture 4"/>
          <p:cNvPicPr/>
          <p:nvPr/>
        </p:nvPicPr>
        <p:blipFill>
          <a:blip r:embed="rId3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08" name="Picture 5"/>
          <p:cNvPicPr/>
          <p:nvPr/>
        </p:nvPicPr>
        <p:blipFill>
          <a:blip r:embed="rId4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09" name="Picture 6"/>
          <p:cNvPicPr/>
          <p:nvPr/>
        </p:nvPicPr>
        <p:blipFill>
          <a:blip r:embed="rId5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  <p:grpSp>
        <p:nvGrpSpPr>
          <p:cNvPr id="110" name="Group 2"/>
          <p:cNvGrpSpPr/>
          <p:nvPr/>
        </p:nvGrpSpPr>
        <p:grpSpPr>
          <a:xfrm>
            <a:off x="533520" y="2095560"/>
            <a:ext cx="8134200" cy="4457520"/>
            <a:chOff x="533520" y="2095560"/>
            <a:chExt cx="8134200" cy="4762440"/>
          </a:xfrm>
        </p:grpSpPr>
        <p:pic>
          <p:nvPicPr>
            <p:cNvPr id="111" name="Diagram 2"/>
            <p:cNvPicPr/>
            <p:nvPr/>
          </p:nvPicPr>
          <p:blipFill>
            <a:blip r:embed="rId6"/>
            <a:srcRect t="-18346" b="-18222"/>
            <a:stretch/>
          </p:blipFill>
          <p:spPr>
            <a:xfrm>
              <a:off x="533520" y="2095560"/>
              <a:ext cx="8134200" cy="4762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2" name="CustomShape 3"/>
            <p:cNvSpPr/>
            <p:nvPr/>
          </p:nvSpPr>
          <p:spPr>
            <a:xfrm>
              <a:off x="2828880" y="4327920"/>
              <a:ext cx="1523880" cy="459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>
              <a:spAutoFit/>
            </a:bodyPr>
            <a:lstStyle/>
            <a:p>
              <a:pPr algn="ctr" rtl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 b="1" strike="noStrike" spc="-1">
                  <a:solidFill>
                    <a:srgbClr val="FFFFFF"/>
                  </a:solidFill>
                  <a:latin typeface="Calibri"/>
                </a:rPr>
                <a:t>Müdür Yardımcısı ve</a:t>
              </a:r>
              <a:endParaRPr lang="en-US" sz="1100" b="0" strike="noStrike" spc="-1">
                <a:solidFill>
                  <a:srgbClr val="000000"/>
                </a:solidFill>
                <a:latin typeface="Calibri"/>
              </a:endParaRPr>
            </a:p>
            <a:p>
              <a:pPr algn="ctr" rtl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1100" b="0" strike="noStrike" spc="-1">
                <a:solidFill>
                  <a:srgbClr val="000000"/>
                </a:solidFill>
                <a:latin typeface="Calibri"/>
              </a:endParaRPr>
            </a:p>
            <a:p>
              <a:pPr algn="ctr" rtl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 b="1" strike="noStrike" spc="-1">
                  <a:solidFill>
                    <a:srgbClr val="FFFFFF"/>
                  </a:solidFill>
                  <a:latin typeface="Calibri"/>
                </a:rPr>
                <a:t> Program Yöneticisi</a:t>
              </a:r>
              <a:endParaRPr lang="en-US" sz="11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</p:grpSp>
      <p:sp>
        <p:nvSpPr>
          <p:cNvPr id="113" name="CustomShape 4"/>
          <p:cNvSpPr/>
          <p:nvPr/>
        </p:nvSpPr>
        <p:spPr>
          <a:xfrm>
            <a:off x="628560" y="1293840"/>
            <a:ext cx="7886880" cy="9158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rmAutofit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900" b="1" strike="noStrike" spc="-1">
                <a:solidFill>
                  <a:srgbClr val="000000"/>
                </a:solidFill>
                <a:latin typeface="Calibri"/>
                <a:ea typeface="Times New Roman"/>
              </a:rPr>
              <a:t>Dernek Yönetimi</a:t>
            </a:r>
            <a:endParaRPr lang="en-US" sz="29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228600" y="1219320"/>
            <a:ext cx="8686800" cy="761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3200" b="1" strike="noStrike" spc="-1">
                <a:solidFill>
                  <a:srgbClr val="000000"/>
                </a:solidFill>
                <a:latin typeface="Calibri"/>
              </a:rPr>
              <a:t>AKM belediyeler adına nasıl lobi faaliyetleri yürütüyor?</a:t>
            </a:r>
            <a:endParaRPr lang="en-US" sz="3200" b="0" strike="noStrike" spc="-1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5" name="Content Placeholder 3" descr="lobimi shpejt.JPG"/>
          <p:cNvPicPr/>
          <p:nvPr/>
        </p:nvPicPr>
        <p:blipFill>
          <a:blip r:embed="rId2"/>
          <a:stretch/>
        </p:blipFill>
        <p:spPr>
          <a:xfrm>
            <a:off x="1544760" y="2209680"/>
            <a:ext cx="5292720" cy="4351320"/>
          </a:xfrm>
          <a:prstGeom prst="rect">
            <a:avLst/>
          </a:prstGeom>
          <a:ln w="0">
            <a:noFill/>
          </a:ln>
        </p:spPr>
      </p:pic>
      <p:pic>
        <p:nvPicPr>
          <p:cNvPr id="116" name="Picture 3"/>
          <p:cNvPicPr/>
          <p:nvPr/>
        </p:nvPicPr>
        <p:blipFill>
          <a:blip r:embed="rId3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17" name="Picture 4"/>
          <p:cNvPicPr/>
          <p:nvPr/>
        </p:nvPicPr>
        <p:blipFill>
          <a:blip r:embed="rId4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18" name="Picture 5"/>
          <p:cNvPicPr/>
          <p:nvPr/>
        </p:nvPicPr>
        <p:blipFill>
          <a:blip r:embed="rId5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  <p:sp>
        <p:nvSpPr>
          <p:cNvPr id="119" name="CustomShape 2"/>
          <p:cNvSpPr/>
          <p:nvPr/>
        </p:nvSpPr>
        <p:spPr>
          <a:xfrm>
            <a:off x="4495680" y="5257800"/>
            <a:ext cx="2552760" cy="990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21" name="Picture 3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22" name="Picture 4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  <p:pic>
        <p:nvPicPr>
          <p:cNvPr id="123" name="Content Placeholder 3" descr="lobimi standard.JPG"/>
          <p:cNvPicPr/>
          <p:nvPr/>
        </p:nvPicPr>
        <p:blipFill>
          <a:blip r:embed="rId5"/>
          <a:stretch/>
        </p:blipFill>
        <p:spPr>
          <a:xfrm>
            <a:off x="1290600" y="1181160"/>
            <a:ext cx="5749920" cy="5676840"/>
          </a:xfrm>
          <a:prstGeom prst="rect">
            <a:avLst/>
          </a:prstGeom>
          <a:ln w="0">
            <a:noFill/>
          </a:ln>
        </p:spPr>
      </p:pic>
      <p:sp>
        <p:nvSpPr>
          <p:cNvPr id="124" name="CustomShape 1"/>
          <p:cNvSpPr/>
          <p:nvPr/>
        </p:nvSpPr>
        <p:spPr>
          <a:xfrm>
            <a:off x="4724280" y="4095720"/>
            <a:ext cx="2552760" cy="990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628560" y="365040"/>
            <a:ext cx="7886880" cy="1325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3300" b="0" strike="noStrike" spc="-1">
                <a:solidFill>
                  <a:srgbClr val="000000"/>
                </a:solidFill>
                <a:latin typeface="Arial Black"/>
              </a:rPr>
              <a:t>AKM fonlaması</a:t>
            </a:r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26" name="TextShape 2"/>
          <p:cNvSpPr txBox="1"/>
          <p:nvPr/>
        </p:nvSpPr>
        <p:spPr>
          <a:xfrm>
            <a:off x="685800" y="2133360"/>
            <a:ext cx="7772400" cy="43434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l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3300" b="1" strike="noStrike" spc="-1">
                <a:solidFill>
                  <a:srgbClr val="000000"/>
                </a:solidFill>
                <a:latin typeface="Calibri"/>
              </a:rPr>
              <a:t>Dernek Finansmanı</a:t>
            </a:r>
            <a:endParaRPr lang="en-US" sz="33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33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200" b="1" strike="noStrike" spc="-1">
                <a:solidFill>
                  <a:srgbClr val="000000"/>
                </a:solidFill>
                <a:latin typeface="Calibri"/>
              </a:rPr>
              <a:t>belediyeler</a:t>
            </a:r>
            <a:r>
              <a:rPr lang="en-US" sz="2200" b="0" strike="noStrike" spc="-1">
                <a:solidFill>
                  <a:srgbClr val="000000"/>
                </a:solidFill>
                <a:latin typeface="Calibri"/>
              </a:rPr>
              <a:t>(yıllık üyelikle)</a:t>
            </a:r>
          </a:p>
          <a:p>
            <a:pPr algn="l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200" b="1" strike="noStrike" spc="-1">
                <a:solidFill>
                  <a:srgbClr val="000000"/>
                </a:solidFill>
                <a:latin typeface="Calibri"/>
              </a:rPr>
              <a:t>BAĞIŞÇILAR</a:t>
            </a:r>
            <a:r>
              <a:rPr lang="en-US" sz="2200" b="0" strike="noStrike" spc="-1">
                <a:solidFill>
                  <a:srgbClr val="000000"/>
                </a:solidFill>
                <a:latin typeface="Calibri"/>
              </a:rPr>
              <a:t> </a:t>
            </a:r>
          </a:p>
        </p:txBody>
      </p:sp>
      <p:pic>
        <p:nvPicPr>
          <p:cNvPr id="127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28" name="Picture 4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29" name="Picture 5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628560" y="990720"/>
            <a:ext cx="7886880" cy="6998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br/>
            <a:r>
              <a:rPr lang="en-US" sz="3300" b="1" strike="noStrike" spc="-1">
                <a:solidFill>
                  <a:srgbClr val="000000"/>
                </a:solidFill>
                <a:latin typeface="Calibri"/>
              </a:rPr>
              <a:t>BAĞIŞÇILAR</a:t>
            </a:r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31" name="TextShape 2"/>
          <p:cNvSpPr txBox="1"/>
          <p:nvPr/>
        </p:nvSpPr>
        <p:spPr>
          <a:xfrm>
            <a:off x="628560" y="1868556"/>
            <a:ext cx="7886880" cy="4608203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4000" lnSpcReduction="10000"/>
          </a:bodyPr>
          <a:lstStyle/>
          <a:p>
            <a:pPr marL="169560" indent="-169560" algn="l" rtl="0"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1900" b="0" strike="noStrike" spc="-1" dirty="0">
                <a:solidFill>
                  <a:srgbClr val="000000"/>
                </a:solidFill>
                <a:latin typeface="Calibri"/>
                <a:ea typeface="Times New Roman"/>
              </a:rPr>
              <a:t>AKM, ortaklarıyla kurduğu mükemmel iş birliği sayesinde, hem AKM'nin çalışmalarına hem de genel olarak belediyelerin çalışmalarına olumlu katkı sağlayan yüzlerce farklı projeyi hayata geçirmiştir.</a:t>
            </a:r>
            <a:endParaRPr lang="en-US" sz="1900" b="0" strike="noStrike" spc="-1" dirty="0">
              <a:solidFill>
                <a:srgbClr val="000000"/>
              </a:solidFill>
              <a:latin typeface="Calibri"/>
            </a:endParaRPr>
          </a:p>
          <a:p>
            <a:pPr marL="169560" indent="-16956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1900" b="0" strike="noStrike" spc="-1" dirty="0">
              <a:solidFill>
                <a:srgbClr val="000000"/>
              </a:solidFill>
              <a:latin typeface="Calibri"/>
            </a:endParaRPr>
          </a:p>
          <a:p>
            <a:pPr marL="169560" indent="-169560" algn="l" rtl="0"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19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AKM'nin Kosova'daki bir dizi yerel yönetim kuruluşuyla yaptığı iş birliği, derneğin faaliyetlerini koordine ettiği bu kuruluşlarla ortaklık kurmasını tanımlamakta ve teşvik etmektedir.</a:t>
            </a:r>
            <a:endParaRPr lang="en-US" sz="1900" b="0" strike="noStrike" spc="-1" dirty="0">
              <a:solidFill>
                <a:srgbClr val="000000"/>
              </a:solidFill>
              <a:latin typeface="Calibri"/>
            </a:endParaRPr>
          </a:p>
          <a:p>
            <a:pPr marL="169560" indent="-16956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1900" b="0" strike="noStrike" spc="-1" dirty="0">
              <a:solidFill>
                <a:srgbClr val="000000"/>
              </a:solidFill>
              <a:latin typeface="Calibri"/>
            </a:endParaRPr>
          </a:p>
          <a:p>
            <a:pPr marL="169560" indent="-169560" algn="l" rtl="0"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19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Ortaklarla yapılan iş birliği, AKM'ye lobi faaliyetlerinde, savunuculukta ve belediyelerin fonlama, proje mali desteği, hizmet sunumu, eğitim atölyeleri, deneyim paylaşımı vb. konularda yararlandığı birçok projenin uygulanmasında yardımcı olmuştur.</a:t>
            </a:r>
            <a:endParaRPr lang="en-US" sz="1900" b="0" strike="noStrike" spc="-1" dirty="0">
              <a:solidFill>
                <a:srgbClr val="000000"/>
              </a:solidFill>
              <a:latin typeface="Calibri"/>
            </a:endParaRPr>
          </a:p>
          <a:p>
            <a:pPr marL="169560" indent="-169560" algn="l" rtl="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1900" b="0" strike="noStrike" spc="-1" dirty="0">
              <a:solidFill>
                <a:srgbClr val="000000"/>
              </a:solidFill>
              <a:latin typeface="Calibri"/>
            </a:endParaRPr>
          </a:p>
          <a:p>
            <a:pPr marL="169560" indent="-169560" algn="l" rtl="0"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19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Bu ortaklıklar, belediyelerin performansının iyileştirilmesi, kapasite geliştirilmesi, çeşitli hizmetlerin sunulmasının kolaylaştırılması, gerekli belgelerin eksikliğinden kaynaklanan sorunların giderilmesi, belediyeler ile çeşitli kuruluşlar arasında işbirliği yapılması vb. konularda etkili olmuştur.</a:t>
            </a:r>
            <a:endParaRPr lang="en-US" sz="1900" b="0" strike="noStrike" spc="-1" dirty="0">
              <a:solidFill>
                <a:srgbClr val="000000"/>
              </a:solidFill>
              <a:latin typeface="Calibri"/>
            </a:endParaRPr>
          </a:p>
          <a:p>
            <a:pPr marL="169560" indent="-169560"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19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2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33" name="Picture 4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34" name="Picture 5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1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36" name="Picture 2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37" name="Picture 3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  <p:sp>
        <p:nvSpPr>
          <p:cNvPr id="138" name="CustomShape 1"/>
          <p:cNvSpPr/>
          <p:nvPr/>
        </p:nvSpPr>
        <p:spPr>
          <a:xfrm>
            <a:off x="628560" y="1447920"/>
            <a:ext cx="7886880" cy="6998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 fontScale="42000"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br/>
            <a:r>
              <a:rPr lang="en-US" sz="3300" b="1" strike="noStrike" spc="-1">
                <a:solidFill>
                  <a:srgbClr val="000000"/>
                </a:solidFill>
                <a:latin typeface="Calibri"/>
              </a:rPr>
              <a:t>BAĞIŞÇILAR</a:t>
            </a:r>
            <a:endParaRPr lang="en-US" sz="33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CustomShape 2"/>
          <p:cNvSpPr/>
          <p:nvPr/>
        </p:nvSpPr>
        <p:spPr>
          <a:xfrm>
            <a:off x="619200" y="2428920"/>
            <a:ext cx="7696080" cy="18014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l" rtl="0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Çeşitli projeler ve programlarda yer alan diğer ortaklar şunlardır: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algn="l" rtl="0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GIZ, AB Komisyonu, Avrupa Konseyi, NALAS, ORF, UNHABITAT, OFAP, OSCE, AQH, CARITAS, UNFPA, vb.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685800" y="1598760"/>
            <a:ext cx="7886880" cy="1325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3300" b="1" strike="noStrike" spc="-1">
                <a:solidFill>
                  <a:srgbClr val="000000"/>
                </a:solidFill>
                <a:latin typeface="Calibri"/>
              </a:rPr>
              <a:t>AKM'nin uluslararası alandaki varlığı</a:t>
            </a:r>
            <a:endParaRPr lang="en-US" sz="33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685440" y="2895120"/>
            <a:ext cx="8458200" cy="35053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171360" indent="-171360" algn="l" rtl="0">
              <a:lnSpc>
                <a:spcPct val="8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200" b="1" strike="noStrike" spc="-1">
                <a:solidFill>
                  <a:srgbClr val="000000"/>
                </a:solidFill>
                <a:latin typeface="Calibri"/>
              </a:rPr>
              <a:t>Avrupa Konseyi Yerel ve Bölgesel Yönetimler Kongresi'nde gözlemci statüsü.</a:t>
            </a: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lnSpc>
                <a:spcPct val="80000"/>
              </a:lnSpc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lnSpc>
                <a:spcPct val="8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200" b="1" strike="noStrike" spc="-1">
                <a:solidFill>
                  <a:srgbClr val="000000"/>
                </a:solidFill>
                <a:latin typeface="Calibri"/>
              </a:rPr>
              <a:t>NALAS üyesi</a:t>
            </a: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lnSpc>
                <a:spcPct val="8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lnSpc>
                <a:spcPct val="8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200" b="1" strike="noStrike" spc="-1">
                <a:solidFill>
                  <a:srgbClr val="000000"/>
                </a:solidFill>
                <a:latin typeface="Calibri"/>
              </a:rPr>
              <a:t>Avrupa Belediyeler ve Bölgeler Komitesi'nde Gözlemci Statüsü</a:t>
            </a: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lnSpc>
                <a:spcPct val="8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lnSpc>
                <a:spcPct val="8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200" b="1" strike="noStrike" spc="-1">
                <a:solidFill>
                  <a:srgbClr val="000000"/>
                </a:solidFill>
                <a:latin typeface="Calibri"/>
              </a:rPr>
              <a:t>Avrupa'daki kardeş derneklerle iyi ilişkiler</a:t>
            </a:r>
            <a:endParaRPr lang="en-US" sz="2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2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43" name="Picture 4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44" name="Picture 5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Content Placeholder 3"/>
          <p:cNvPicPr/>
          <p:nvPr/>
        </p:nvPicPr>
        <p:blipFill>
          <a:blip r:embed="rId2"/>
          <a:stretch/>
        </p:blipFill>
        <p:spPr>
          <a:xfrm>
            <a:off x="368280" y="1676520"/>
            <a:ext cx="8547120" cy="4771800"/>
          </a:xfrm>
          <a:prstGeom prst="rect">
            <a:avLst/>
          </a:prstGeom>
          <a:ln w="0">
            <a:noFill/>
          </a:ln>
        </p:spPr>
      </p:pic>
      <p:sp>
        <p:nvSpPr>
          <p:cNvPr id="146" name="TextShape 1"/>
          <p:cNvSpPr txBox="1"/>
          <p:nvPr/>
        </p:nvSpPr>
        <p:spPr>
          <a:xfrm>
            <a:off x="1142640" y="1544760"/>
            <a:ext cx="7010280" cy="5294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 rtl="0">
              <a:lnSpc>
                <a:spcPct val="15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3000" b="1" strike="noStrike" spc="-1">
                <a:solidFill>
                  <a:srgbClr val="000000"/>
                </a:solidFill>
                <a:latin typeface="Calibri"/>
              </a:rPr>
              <a:t>EĞİTİM MERKEZİ</a:t>
            </a:r>
            <a:br/>
            <a:br/>
            <a:r>
              <a:rPr lang="en-US" sz="3000" b="1" strike="noStrike" spc="-1">
                <a:solidFill>
                  <a:srgbClr val="000000"/>
                </a:solidFill>
                <a:latin typeface="Calibri"/>
              </a:rPr>
              <a:t>Kosova Belediyeler Birliği'nin belediye kapasitelerinin geliştirilmesi amacıyla oluşturduğu bir kalkınma programıdır…</a:t>
            </a:r>
            <a:endParaRPr lang="en-US" sz="3000" b="0" strike="noStrike" spc="-1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47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48" name="Picture 4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49" name="Picture 5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51" name="Picture 4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52" name="Picture 5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  <p:sp>
        <p:nvSpPr>
          <p:cNvPr id="153" name="TextShape 1"/>
          <p:cNvSpPr txBox="1"/>
          <p:nvPr/>
        </p:nvSpPr>
        <p:spPr>
          <a:xfrm>
            <a:off x="533520" y="955800"/>
            <a:ext cx="7162560" cy="1325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3200" b="1" strike="noStrike" spc="-1">
                <a:solidFill>
                  <a:srgbClr val="000000"/>
                </a:solidFill>
                <a:latin typeface="Calibri"/>
              </a:rPr>
              <a:t>Temel kavram</a:t>
            </a:r>
            <a:r>
              <a:rPr lang="en-US" sz="3200" b="1" strike="noStrike" spc="-1">
                <a:solidFill>
                  <a:srgbClr val="000000"/>
                </a:solidFill>
                <a:latin typeface="Calibri"/>
              </a:rPr>
              <a:t>O</a:t>
            </a:r>
            <a:r>
              <a:rPr lang="en-GB" sz="3200" b="1" strike="noStrike" spc="-1">
                <a:solidFill>
                  <a:srgbClr val="000000"/>
                </a:solidFill>
                <a:latin typeface="Calibri"/>
              </a:rPr>
              <a:t>Araştırma Merkezleri,</a:t>
            </a:r>
            <a:r>
              <a:rPr lang="en-US" sz="3200" b="1" strike="noStrike" spc="-1">
                <a:solidFill>
                  <a:srgbClr val="000000"/>
                </a:solidFill>
                <a:latin typeface="Calibri"/>
              </a:rPr>
              <a:t>eS</a:t>
            </a:r>
            <a:r>
              <a:rPr lang="sq-AL" sz="3200" b="1" strike="noStrike" spc="-1">
                <a:solidFill>
                  <a:srgbClr val="000000"/>
                </a:solidFill>
                <a:latin typeface="Calibri"/>
              </a:rPr>
              <a:t>Eğitim</a:t>
            </a:r>
            <a:endParaRPr lang="en-US" sz="32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54" name="TextShape 2"/>
          <p:cNvSpPr txBox="1"/>
          <p:nvPr/>
        </p:nvSpPr>
        <p:spPr>
          <a:xfrm>
            <a:off x="304560" y="2401560"/>
            <a:ext cx="8305560" cy="43513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85480" indent="-285480" algn="l" rtl="0">
              <a:spcBef>
                <a:spcPts val="748"/>
              </a:spcBef>
              <a:buClr>
                <a:srgbClr val="000000"/>
              </a:buClr>
              <a:buSzPct val="50000"/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GB" sz="2200" b="1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Organizasyon</a:t>
            </a:r>
            <a:r>
              <a:rPr lang="en-GB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- P</a:t>
            </a:r>
            <a:r>
              <a:rPr lang="sq-AL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tasarım ve organizasyondan sorumlu</a:t>
            </a:r>
            <a:r>
              <a:rPr lang="en-GB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sq-AL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ve kapsamlı kapasite geliştirme programının değerlendirilmesi</a:t>
            </a:r>
            <a:endParaRPr lang="en-US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85480" indent="-285480" algn="l" rtl="0">
              <a:spcBef>
                <a:spcPts val="748"/>
              </a:spcBef>
              <a:buClr>
                <a:srgbClr val="000000"/>
              </a:buClr>
              <a:buSzPct val="50000"/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200" b="1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odak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-</a:t>
            </a:r>
            <a:r>
              <a:rPr lang="sq-AL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Kaliforniya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K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kasıtlı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olarak</a:t>
            </a:r>
            <a:r>
              <a:rPr lang="sq-AL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odak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Bugüne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kadar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kapasite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geliştirme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konusunda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sınırlı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fırsatlara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sahip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olan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seçilmiş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ve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atanmış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siyasi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yetkililer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grubuna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.</a:t>
            </a:r>
            <a:endParaRPr lang="en-US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85480" indent="-285480" algn="l" rtl="0">
              <a:spcBef>
                <a:spcPts val="748"/>
              </a:spcBef>
              <a:buClr>
                <a:srgbClr val="000000"/>
              </a:buClr>
              <a:buSzPct val="50000"/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200" b="1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GEREKLİLİKLER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- AKM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Programı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için</a:t>
            </a:r>
            <a:r>
              <a:rPr lang="sq-AL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ve gelişimsel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Kapasitelerin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belirlenmesi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tamamen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hedef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grupların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gereksinimlerine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dayanmaktadır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.</a:t>
            </a:r>
            <a:endParaRPr lang="en-US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85480" indent="-285480" algn="l" rtl="0">
              <a:spcBef>
                <a:spcPts val="748"/>
              </a:spcBef>
              <a:buClr>
                <a:srgbClr val="000000"/>
              </a:buClr>
              <a:buSzPct val="50000"/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200" b="1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İHTİYAÇLAR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-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Kapasite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geliştirme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programı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,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hedef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grupların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ihtiyaçlarına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bağlı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olarak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belirli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modüller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ve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diğer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eğitim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türleri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üzerine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eğitimler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düzenlenerek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 </a:t>
            </a:r>
            <a:r>
              <a:rPr lang="en-US" sz="2200" b="0" strike="noStrike" spc="-1" dirty="0" err="1">
                <a:solidFill>
                  <a:srgbClr val="000000"/>
                </a:solidFill>
                <a:latin typeface="Calibri"/>
                <a:ea typeface="Roboto Slab"/>
              </a:rPr>
              <a:t>uygulanmaktadır</a:t>
            </a:r>
            <a:r>
              <a:rPr lang="en-US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.</a:t>
            </a:r>
            <a:endParaRPr lang="en-US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85480" indent="-285480" algn="l" rtl="0">
              <a:lnSpc>
                <a:spcPct val="13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2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56" name="Picture 4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57" name="Picture 5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  <p:sp>
        <p:nvSpPr>
          <p:cNvPr id="158" name="TextShape 1"/>
          <p:cNvSpPr txBox="1"/>
          <p:nvPr/>
        </p:nvSpPr>
        <p:spPr>
          <a:xfrm>
            <a:off x="761760" y="1498680"/>
            <a:ext cx="7732440" cy="1101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3200" b="1" strike="noStrike" spc="-1">
                <a:solidFill>
                  <a:srgbClr val="000000"/>
                </a:solidFill>
                <a:latin typeface="Calibri"/>
                <a:ea typeface="Roboto Slab"/>
              </a:rPr>
              <a:t>SANAT</a:t>
            </a:r>
            <a:r>
              <a:rPr lang="en-US" sz="3200" b="1" strike="noStrike" spc="-1">
                <a:solidFill>
                  <a:srgbClr val="000000"/>
                </a:solidFill>
                <a:latin typeface="Calibri"/>
                <a:ea typeface="Roboto Slab"/>
              </a:rPr>
              <a:t>G</a:t>
            </a:r>
            <a:r>
              <a:rPr lang="sq-AL" sz="3200" b="1" strike="noStrike" spc="-1">
                <a:solidFill>
                  <a:srgbClr val="000000"/>
                </a:solidFill>
                <a:latin typeface="Calibri"/>
                <a:ea typeface="Roboto Slab"/>
              </a:rPr>
              <a:t>ve Gruplar</a:t>
            </a:r>
            <a:br/>
            <a:endParaRPr lang="en-US" sz="3200" b="0" strike="noStrike" spc="-1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59" name="Content Placeholder 5"/>
          <p:cNvPicPr/>
          <p:nvPr/>
        </p:nvPicPr>
        <p:blipFill>
          <a:blip r:embed="rId5"/>
          <a:stretch/>
        </p:blipFill>
        <p:spPr>
          <a:xfrm>
            <a:off x="347760" y="2724120"/>
            <a:ext cx="7729560" cy="3530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61" name="Picture 4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62" name="Picture 5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  <p:sp>
        <p:nvSpPr>
          <p:cNvPr id="163" name="TextShape 1"/>
          <p:cNvSpPr txBox="1"/>
          <p:nvPr/>
        </p:nvSpPr>
        <p:spPr>
          <a:xfrm>
            <a:off x="533520" y="1036440"/>
            <a:ext cx="10515600" cy="1244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marL="342720" indent="-342720" algn="l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3200" b="1" strike="noStrike" spc="-1">
                <a:solidFill>
                  <a:srgbClr val="000000"/>
                </a:solidFill>
                <a:latin typeface="Calibri"/>
              </a:rPr>
              <a:t>Eğitim Modülleri</a:t>
            </a:r>
            <a:endParaRPr lang="en-US" sz="32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64" name="TextShape 2"/>
          <p:cNvSpPr txBox="1"/>
          <p:nvPr/>
        </p:nvSpPr>
        <p:spPr>
          <a:xfrm>
            <a:off x="533160" y="2679480"/>
            <a:ext cx="7924680" cy="4087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85480" indent="-285480" algn="l" rtl="0">
              <a:lnSpc>
                <a:spcPct val="10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belediyeler</a:t>
            </a:r>
            <a:r>
              <a:rPr lang="en-GB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G</a:t>
            </a:r>
            <a:r>
              <a:rPr lang="sq-AL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her şey dahil</a:t>
            </a:r>
            <a:endParaRPr lang="en-US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85480" indent="-285480" algn="l" rtl="0">
              <a:lnSpc>
                <a:spcPct val="10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Bağlantılar Kurmak</a:t>
            </a:r>
            <a:endParaRPr lang="en-US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85480" indent="-285480" algn="l" rtl="0">
              <a:lnSpc>
                <a:spcPct val="10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Liderlik Gelişimi</a:t>
            </a:r>
            <a:endParaRPr lang="en-US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85480" indent="-285480" algn="l" rtl="0">
              <a:lnSpc>
                <a:spcPct val="10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Bütçeleme Süreçleri</a:t>
            </a:r>
            <a:endParaRPr lang="en-US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85480" indent="-285480" algn="l" rtl="0">
              <a:lnSpc>
                <a:spcPct val="10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Akıllı Belediyeler</a:t>
            </a:r>
            <a:endParaRPr lang="en-US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85480" indent="-285480" algn="l" rtl="0">
              <a:lnSpc>
                <a:spcPct val="10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Hukuk Sözlüğü Uygulamada</a:t>
            </a:r>
            <a:endParaRPr lang="en-US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85480" indent="-285480" algn="l" rtl="0">
              <a:lnSpc>
                <a:spcPct val="10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sq-AL" sz="2200" b="0" strike="noStrike" spc="-1" dirty="0">
                <a:solidFill>
                  <a:srgbClr val="000000"/>
                </a:solidFill>
                <a:latin typeface="Calibri"/>
                <a:ea typeface="Roboto Slab"/>
              </a:rPr>
              <a:t>Altyapı Yatırım Projeleri</a:t>
            </a:r>
            <a:endParaRPr lang="en-US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85480" indent="-285480" algn="l" rtl="0">
              <a:lnSpc>
                <a:spcPct val="100000"/>
              </a:lnSpc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85480" indent="-285480" algn="l" rtl="0">
              <a:lnSpc>
                <a:spcPct val="10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85480" indent="-285480" algn="l" rtl="0">
              <a:lnSpc>
                <a:spcPct val="10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2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Shape 1"/>
          <p:cNvSpPr txBox="1"/>
          <p:nvPr/>
        </p:nvSpPr>
        <p:spPr>
          <a:xfrm>
            <a:off x="0" y="2514600"/>
            <a:ext cx="9144000" cy="358128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171360" indent="-171360" algn="ctr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6000" b="1" strike="noStrike" spc="-1">
                <a:solidFill>
                  <a:srgbClr val="000000"/>
                </a:solidFill>
                <a:latin typeface="Calibri"/>
              </a:rPr>
              <a:t>AKM şudur:</a:t>
            </a:r>
            <a:endParaRPr lang="en-US" sz="60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ctr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6000" b="1" strike="noStrike" spc="-1">
                <a:solidFill>
                  <a:srgbClr val="000000"/>
                </a:solidFill>
                <a:latin typeface="Calibri"/>
              </a:rPr>
              <a:t>belediyelerin</a:t>
            </a:r>
            <a:endParaRPr lang="en-US" sz="60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ctr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6000" b="1" strike="noStrike" spc="-1">
                <a:solidFill>
                  <a:srgbClr val="000000"/>
                </a:solidFill>
                <a:latin typeface="Calibri"/>
              </a:rPr>
              <a:t>Kosova'nın</a:t>
            </a:r>
            <a:endParaRPr lang="en-US" sz="60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6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67" name="Picture 3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68" name="Picture 4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0" y="2487600"/>
            <a:ext cx="9220320" cy="1325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 rtl="0">
              <a:lnSpc>
                <a:spcPct val="9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3500" b="1" strike="noStrike" spc="-1">
                <a:solidFill>
                  <a:srgbClr val="000000"/>
                </a:solidFill>
                <a:latin typeface="Calibri"/>
              </a:rPr>
              <a:t>Kosova Belediyeler Birliği</a:t>
            </a:r>
            <a:endParaRPr lang="en-US" sz="3500" b="0" strike="noStrike" spc="-1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70" name="TextShape 2"/>
          <p:cNvSpPr txBox="1"/>
          <p:nvPr/>
        </p:nvSpPr>
        <p:spPr>
          <a:xfrm>
            <a:off x="628560" y="3047760"/>
            <a:ext cx="7886880" cy="31287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171360" indent="-171360"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spcBef>
                <a:spcPts val="748"/>
              </a:spcBef>
              <a:buClr>
                <a:srgbClr val="000000"/>
              </a:buClr>
              <a:buFont typeface="Arial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1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ctr" rtl="0">
              <a:lnSpc>
                <a:spcPct val="90000"/>
              </a:lnSpc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4000" b="0" strike="noStrike" spc="-1">
                <a:solidFill>
                  <a:srgbClr val="000000"/>
                </a:solidFill>
                <a:latin typeface="Arial Black"/>
              </a:rPr>
              <a:t>Tam güvene sahip.</a:t>
            </a:r>
            <a:endParaRPr lang="en-US" sz="40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ctr" rtl="0">
              <a:lnSpc>
                <a:spcPct val="90000"/>
              </a:lnSpc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4000" b="0" strike="noStrike" spc="-1">
                <a:solidFill>
                  <a:srgbClr val="000000"/>
                </a:solidFill>
                <a:latin typeface="Arial Black"/>
              </a:rPr>
              <a:t>Belediyelerin</a:t>
            </a:r>
            <a:endParaRPr lang="en-US" sz="40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1" name="Picture 3"/>
          <p:cNvPicPr/>
          <p:nvPr/>
        </p:nvPicPr>
        <p:blipFill>
          <a:blip r:embed="rId2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72" name="Picture 4"/>
          <p:cNvPicPr/>
          <p:nvPr/>
        </p:nvPicPr>
        <p:blipFill>
          <a:blip r:embed="rId3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73" name="Picture 5"/>
          <p:cNvPicPr/>
          <p:nvPr/>
        </p:nvPicPr>
        <p:blipFill>
          <a:blip r:embed="rId4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5"/>
          <p:cNvPicPr/>
          <p:nvPr/>
        </p:nvPicPr>
        <p:blipFill>
          <a:blip r:embed="rId2"/>
          <a:srcRect b="7592"/>
          <a:stretch/>
        </p:blipFill>
        <p:spPr>
          <a:xfrm>
            <a:off x="1998720" y="1295280"/>
            <a:ext cx="4384440" cy="5373720"/>
          </a:xfrm>
          <a:prstGeom prst="rect">
            <a:avLst/>
          </a:prstGeom>
          <a:ln w="19080">
            <a:solidFill>
              <a:srgbClr val="000000"/>
            </a:solidFill>
            <a:miter/>
          </a:ln>
        </p:spPr>
      </p:pic>
      <p:pic>
        <p:nvPicPr>
          <p:cNvPr id="175" name="Picture 3"/>
          <p:cNvPicPr/>
          <p:nvPr/>
        </p:nvPicPr>
        <p:blipFill>
          <a:blip r:embed="rId3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76" name="Picture 4"/>
          <p:cNvPicPr/>
          <p:nvPr/>
        </p:nvPicPr>
        <p:blipFill>
          <a:blip r:embed="rId4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77" name="Picture 5"/>
          <p:cNvPicPr/>
          <p:nvPr/>
        </p:nvPicPr>
        <p:blipFill>
          <a:blip r:embed="rId5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  <p:sp>
        <p:nvSpPr>
          <p:cNvPr id="178" name="CustomShape 1"/>
          <p:cNvSpPr/>
          <p:nvPr/>
        </p:nvSpPr>
        <p:spPr>
          <a:xfrm>
            <a:off x="2595600" y="762120"/>
            <a:ext cx="3881520" cy="45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www.komunat-ks.net</a:t>
            </a: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icture 6"/>
          <p:cNvPicPr/>
          <p:nvPr/>
        </p:nvPicPr>
        <p:blipFill>
          <a:blip r:embed="rId2"/>
          <a:srcRect t="23335" r="3333" b="32224"/>
          <a:stretch/>
        </p:blipFill>
        <p:spPr>
          <a:xfrm>
            <a:off x="152280" y="5105520"/>
            <a:ext cx="8839440" cy="2286000"/>
          </a:xfrm>
          <a:prstGeom prst="rect">
            <a:avLst/>
          </a:prstGeom>
          <a:ln w="0">
            <a:noFill/>
          </a:ln>
        </p:spPr>
      </p:pic>
      <p:pic>
        <p:nvPicPr>
          <p:cNvPr id="180" name="Picture 3"/>
          <p:cNvPicPr/>
          <p:nvPr/>
        </p:nvPicPr>
        <p:blipFill>
          <a:blip r:embed="rId3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81" name="Picture 4"/>
          <p:cNvPicPr/>
          <p:nvPr/>
        </p:nvPicPr>
        <p:blipFill>
          <a:blip r:embed="rId4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82" name="Picture 5"/>
          <p:cNvPicPr/>
          <p:nvPr/>
        </p:nvPicPr>
        <p:blipFill>
          <a:blip r:embed="rId5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  <p:pic>
        <p:nvPicPr>
          <p:cNvPr id="183" name="Picture 4"/>
          <p:cNvPicPr/>
          <p:nvPr/>
        </p:nvPicPr>
        <p:blipFill>
          <a:blip r:embed="rId6"/>
          <a:srcRect t="11482" r="833" b="5557"/>
          <a:stretch/>
        </p:blipFill>
        <p:spPr>
          <a:xfrm>
            <a:off x="685800" y="1231920"/>
            <a:ext cx="8229600" cy="3873600"/>
          </a:xfrm>
          <a:prstGeom prst="rect">
            <a:avLst/>
          </a:prstGeom>
          <a:ln w="0">
            <a:noFill/>
          </a:ln>
        </p:spPr>
      </p:pic>
      <p:sp>
        <p:nvSpPr>
          <p:cNvPr id="184" name="CustomShape 1"/>
          <p:cNvSpPr/>
          <p:nvPr/>
        </p:nvSpPr>
        <p:spPr>
          <a:xfrm>
            <a:off x="2595600" y="762120"/>
            <a:ext cx="3881520" cy="45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l" rtl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000000"/>
                </a:solidFill>
                <a:latin typeface="Calibri"/>
              </a:rPr>
              <a:t>Eğitim Platformu</a:t>
            </a: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3"/>
          <p:cNvPicPr/>
          <p:nvPr/>
        </p:nvPicPr>
        <p:blipFill>
          <a:blip r:embed="rId2"/>
          <a:srcRect t="21365" b="19641"/>
          <a:stretch/>
        </p:blipFill>
        <p:spPr>
          <a:xfrm>
            <a:off x="1371600" y="1819440"/>
            <a:ext cx="2152800" cy="466560"/>
          </a:xfrm>
          <a:prstGeom prst="rect">
            <a:avLst/>
          </a:prstGeom>
          <a:ln w="0">
            <a:noFill/>
          </a:ln>
        </p:spPr>
      </p:pic>
      <p:pic>
        <p:nvPicPr>
          <p:cNvPr id="186" name="Picture 5"/>
          <p:cNvPicPr/>
          <p:nvPr/>
        </p:nvPicPr>
        <p:blipFill>
          <a:blip r:embed="rId3"/>
          <a:stretch/>
        </p:blipFill>
        <p:spPr>
          <a:xfrm>
            <a:off x="1371600" y="2286000"/>
            <a:ext cx="6095880" cy="3500280"/>
          </a:xfrm>
          <a:prstGeom prst="rect">
            <a:avLst/>
          </a:prstGeom>
          <a:ln w="12600">
            <a:solidFill>
              <a:srgbClr val="000000"/>
            </a:solidFill>
            <a:miter/>
          </a:ln>
        </p:spPr>
      </p:pic>
      <p:pic>
        <p:nvPicPr>
          <p:cNvPr id="187" name="Picture 3"/>
          <p:cNvPicPr/>
          <p:nvPr/>
        </p:nvPicPr>
        <p:blipFill>
          <a:blip r:embed="rId4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88" name="Picture 4"/>
          <p:cNvPicPr/>
          <p:nvPr/>
        </p:nvPicPr>
        <p:blipFill>
          <a:blip r:embed="rId5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89" name="Picture 5"/>
          <p:cNvPicPr/>
          <p:nvPr/>
        </p:nvPicPr>
        <p:blipFill>
          <a:blip r:embed="rId6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Shape 1"/>
          <p:cNvSpPr txBox="1"/>
          <p:nvPr/>
        </p:nvSpPr>
        <p:spPr>
          <a:xfrm>
            <a:off x="628560" y="1825200"/>
            <a:ext cx="7886880" cy="43513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171360" indent="-171360" algn="ctr" rtl="0">
              <a:lnSpc>
                <a:spcPct val="90000"/>
              </a:lnSpc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Arial Black"/>
              </a:rPr>
              <a:t>  </a:t>
            </a: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ctr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5000" b="0" strike="noStrike" spc="-1">
                <a:solidFill>
                  <a:srgbClr val="000000"/>
                </a:solidFill>
                <a:latin typeface="Calibri"/>
              </a:rPr>
              <a:t>Teşekkür ederim!</a:t>
            </a:r>
          </a:p>
          <a:p>
            <a:pPr marL="171360" indent="-171360" algn="ctr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50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lnSpc>
                <a:spcPct val="90000"/>
              </a:lnSpc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4200" b="0" strike="noStrike" spc="-1">
                <a:solidFill>
                  <a:srgbClr val="000000"/>
                </a:solidFill>
                <a:latin typeface="Arial Black"/>
              </a:rPr>
              <a:t>  </a:t>
            </a:r>
            <a:r>
              <a:rPr lang="en-US" sz="4200" b="0" u="sng" strike="noStrike" spc="-1">
                <a:solidFill>
                  <a:srgbClr val="0563C1"/>
                </a:solidFill>
                <a:uFillTx/>
                <a:latin typeface="Arial Black"/>
              </a:rPr>
              <a:t> www</a:t>
            </a:r>
            <a:r>
              <a:rPr lang="en-US" sz="4200" b="0" u="sng" strike="noStrike" spc="-1">
                <a:solidFill>
                  <a:srgbClr val="0563C1"/>
                </a:solidFill>
                <a:uFillTx/>
                <a:latin typeface="Arial Black"/>
                <a:hlinkClick r:id="rId2"/>
              </a:rPr>
              <a:t>.komunat-ks.net</a:t>
            </a:r>
            <a:endParaRPr lang="en-US" sz="42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l" rtl="0">
              <a:lnSpc>
                <a:spcPct val="90000"/>
              </a:lnSpc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3000" b="0" strike="noStrike" spc="-1">
                <a:solidFill>
                  <a:srgbClr val="000000"/>
                </a:solidFill>
                <a:latin typeface="Arial"/>
              </a:rPr>
              <a:t>Rr:”Gustav Majer” #05 Priştine, Kosova</a:t>
            </a:r>
            <a:endParaRPr lang="en-US" sz="30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ctr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30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ctr" rtl="0"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r>
              <a:rPr lang="en-US" sz="2500" b="0" strike="noStrike" spc="-1">
                <a:solidFill>
                  <a:srgbClr val="000000"/>
                </a:solidFill>
                <a:latin typeface="Calibri"/>
              </a:rPr>
              <a:t>Telefon: 038 245 734</a:t>
            </a:r>
          </a:p>
          <a:p>
            <a:pPr marL="171360" indent="-171360" algn="l" rtl="0">
              <a:lnSpc>
                <a:spcPct val="90000"/>
              </a:lnSpc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5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ctr" rtl="0">
              <a:lnSpc>
                <a:spcPct val="90000"/>
              </a:lnSpc>
              <a:spcBef>
                <a:spcPts val="748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</a:pPr>
            <a:endParaRPr lang="en-US" sz="25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1" name="Picture 2"/>
          <p:cNvPicPr/>
          <p:nvPr/>
        </p:nvPicPr>
        <p:blipFill>
          <a:blip r:embed="rId3"/>
          <a:stretch/>
        </p:blipFill>
        <p:spPr>
          <a:xfrm>
            <a:off x="0" y="0"/>
            <a:ext cx="9144000" cy="1181160"/>
          </a:xfrm>
          <a:prstGeom prst="rect">
            <a:avLst/>
          </a:prstGeom>
          <a:ln w="0">
            <a:noFill/>
          </a:ln>
        </p:spPr>
      </p:pic>
      <p:pic>
        <p:nvPicPr>
          <p:cNvPr id="192" name="Picture 3"/>
          <p:cNvPicPr/>
          <p:nvPr/>
        </p:nvPicPr>
        <p:blipFill>
          <a:blip r:embed="rId4"/>
          <a:stretch/>
        </p:blipFill>
        <p:spPr>
          <a:xfrm>
            <a:off x="0" y="0"/>
            <a:ext cx="2595600" cy="1133640"/>
          </a:xfrm>
          <a:prstGeom prst="rect">
            <a:avLst/>
          </a:prstGeom>
          <a:ln w="0">
            <a:noFill/>
          </a:ln>
        </p:spPr>
      </p:pic>
      <p:pic>
        <p:nvPicPr>
          <p:cNvPr id="193" name="Picture 4"/>
          <p:cNvPicPr/>
          <p:nvPr/>
        </p:nvPicPr>
        <p:blipFill>
          <a:blip r:embed="rId5"/>
          <a:srcRect r="18139"/>
          <a:stretch/>
        </p:blipFill>
        <p:spPr>
          <a:xfrm>
            <a:off x="4952880" y="-291960"/>
            <a:ext cx="4191120" cy="370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996</Words>
  <Application>Microsoft Office PowerPoint</Application>
  <PresentationFormat>On-screen Show (4:3)</PresentationFormat>
  <Paragraphs>164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Arial Black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ASOCIACIONI I KOMUNAVE TË KOSOVËS ASSOCIATION OF KOSOVO MUNICIPALITIES ASOCIACIJA KOSOVSKIH OPŠTINA</dc:title>
  <dc:subject/>
  <dc:creator>AKK</dc:creator>
  <dc:description/>
  <cp:lastModifiedBy>Lindita</cp:lastModifiedBy>
  <cp:revision>126</cp:revision>
  <dcterms:created xsi:type="dcterms:W3CDTF">2002-06-17T08:36:05Z</dcterms:created>
  <dcterms:modified xsi:type="dcterms:W3CDTF">2026-03-02T14:59:21Z</dcterms:modified>
  <dc:language>en-US</dc:language>
</cp:coreProperties>
</file>